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Montserrat Classic" panose="020B0604020202020204" charset="0"/>
      <p:regular r:id="rId26"/>
    </p:embeddedFont>
    <p:embeddedFont>
      <p:font typeface="Montserrat Classic Bold" panose="020B0604020202020204" charset="0"/>
      <p:regular r:id="rId27"/>
    </p:embeddedFont>
    <p:embeddedFont>
      <p:font typeface="Montserrat Light" panose="020B0604020202020204" charset="0"/>
      <p:regular r:id="rId28"/>
    </p:embeddedFont>
    <p:embeddedFont>
      <p:font typeface="Open Sans Bold" panose="020B0604020202020204" charset="0"/>
      <p:regular r:id="rId29"/>
    </p:embeddedFont>
    <p:embeddedFont>
      <p:font typeface="Open Sans Light Bold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20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" Target="slide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" Target="slide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" Target="slide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2.xml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2.xml"/><Relationship Id="rId4" Type="http://schemas.openxmlformats.org/officeDocument/2006/relationships/image" Target="../media/image3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2.xml"/><Relationship Id="rId4" Type="http://schemas.openxmlformats.org/officeDocument/2006/relationships/image" Target="../media/image3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2.xml"/><Relationship Id="rId4" Type="http://schemas.openxmlformats.org/officeDocument/2006/relationships/image" Target="../media/image3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slide" Target="slide2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svg"/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6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49.svg"/><Relationship Id="rId15" Type="http://schemas.openxmlformats.org/officeDocument/2006/relationships/image" Target="../media/image59.sv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svg"/><Relationship Id="rId1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4.xml"/><Relationship Id="rId7" Type="http://schemas.openxmlformats.org/officeDocument/2006/relationships/slide" Target="slide1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7.xml"/><Relationship Id="rId11" Type="http://schemas.openxmlformats.org/officeDocument/2006/relationships/image" Target="../media/image9.svg"/><Relationship Id="rId5" Type="http://schemas.openxmlformats.org/officeDocument/2006/relationships/slide" Target="slide13.xml"/><Relationship Id="rId10" Type="http://schemas.openxmlformats.org/officeDocument/2006/relationships/image" Target="../media/image8.png"/><Relationship Id="rId4" Type="http://schemas.openxmlformats.org/officeDocument/2006/relationships/slide" Target="slide9.xml"/><Relationship Id="rId9" Type="http://schemas.openxmlformats.org/officeDocument/2006/relationships/slide" Target="slide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slide" Target="slide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18" Type="http://schemas.openxmlformats.org/officeDocument/2006/relationships/slide" Target="slide2.xml"/><Relationship Id="rId3" Type="http://schemas.openxmlformats.org/officeDocument/2006/relationships/image" Target="../media/image13.png"/><Relationship Id="rId7" Type="http://schemas.openxmlformats.org/officeDocument/2006/relationships/slide" Target="slide6.xml"/><Relationship Id="rId12" Type="http://schemas.openxmlformats.org/officeDocument/2006/relationships/slide" Target="slide7.xml"/><Relationship Id="rId17" Type="http://schemas.openxmlformats.org/officeDocument/2006/relationships/image" Target="../media/image24.svg"/><Relationship Id="rId2" Type="http://schemas.openxmlformats.org/officeDocument/2006/relationships/slide" Target="slide5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20.svg"/><Relationship Id="rId5" Type="http://schemas.openxmlformats.org/officeDocument/2006/relationships/image" Target="../media/image15.png"/><Relationship Id="rId15" Type="http://schemas.openxmlformats.org/officeDocument/2006/relationships/slide" Target="slide8.xml"/><Relationship Id="rId10" Type="http://schemas.openxmlformats.org/officeDocument/2006/relationships/image" Target="../media/image19.png"/><Relationship Id="rId4" Type="http://schemas.openxmlformats.org/officeDocument/2006/relationships/image" Target="../media/image14.svg"/><Relationship Id="rId9" Type="http://schemas.openxmlformats.org/officeDocument/2006/relationships/image" Target="../media/image18.svg"/><Relationship Id="rId14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4.svg"/><Relationship Id="rId7" Type="http://schemas.openxmlformats.org/officeDocument/2006/relationships/image" Target="../media/image20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6.svg"/><Relationship Id="rId10" Type="http://schemas.openxmlformats.org/officeDocument/2006/relationships/slide" Target="slide2.xml"/><Relationship Id="rId4" Type="http://schemas.openxmlformats.org/officeDocument/2006/relationships/image" Target="../media/image15.png"/><Relationship Id="rId9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18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4.svg"/><Relationship Id="rId10" Type="http://schemas.openxmlformats.org/officeDocument/2006/relationships/slide" Target="slide2.xml"/><Relationship Id="rId4" Type="http://schemas.openxmlformats.org/officeDocument/2006/relationships/image" Target="../media/image13.png"/><Relationship Id="rId9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4.svg"/><Relationship Id="rId7" Type="http://schemas.openxmlformats.org/officeDocument/2006/relationships/image" Target="../media/image22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10" Type="http://schemas.openxmlformats.org/officeDocument/2006/relationships/slide" Target="slide2.xml"/><Relationship Id="rId4" Type="http://schemas.openxmlformats.org/officeDocument/2006/relationships/image" Target="../media/image19.png"/><Relationship Id="rId9" Type="http://schemas.openxmlformats.org/officeDocument/2006/relationships/image" Target="../media/image2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4.svg"/><Relationship Id="rId7" Type="http://schemas.openxmlformats.org/officeDocument/2006/relationships/image" Target="../media/image2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0.svg"/><Relationship Id="rId10" Type="http://schemas.openxmlformats.org/officeDocument/2006/relationships/slide" Target="slide2.xml"/><Relationship Id="rId4" Type="http://schemas.openxmlformats.org/officeDocument/2006/relationships/image" Target="../media/image19.png"/><Relationship Id="rId9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" Target="slide10.xml"/><Relationship Id="rId7" Type="http://schemas.openxmlformats.org/officeDocument/2006/relationships/slide" Target="slide12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slide" Target="slide11.xml"/><Relationship Id="rId4" Type="http://schemas.openxmlformats.org/officeDocument/2006/relationships/image" Target="../media/image28.png"/><Relationship Id="rId9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405452" y="4041201"/>
            <a:ext cx="8409311" cy="1102299"/>
          </a:xfrm>
          <a:prstGeom prst="rect">
            <a:avLst/>
          </a:prstGeom>
          <a:solidFill>
            <a:srgbClr val="B2D7DE"/>
          </a:solidFill>
        </p:spPr>
      </p:sp>
      <p:sp>
        <p:nvSpPr>
          <p:cNvPr id="3" name="Freeform 3"/>
          <p:cNvSpPr/>
          <p:nvPr/>
        </p:nvSpPr>
        <p:spPr>
          <a:xfrm>
            <a:off x="11564267" y="0"/>
            <a:ext cx="6723733" cy="10306050"/>
          </a:xfrm>
          <a:custGeom>
            <a:avLst/>
            <a:gdLst/>
            <a:ahLst/>
            <a:cxnLst/>
            <a:rect l="l" t="t" r="r" b="b"/>
            <a:pathLst>
              <a:path w="6723733" h="10306050">
                <a:moveTo>
                  <a:pt x="0" y="0"/>
                </a:moveTo>
                <a:lnTo>
                  <a:pt x="6723733" y="0"/>
                </a:lnTo>
                <a:lnTo>
                  <a:pt x="6723733" y="10306050"/>
                </a:lnTo>
                <a:lnTo>
                  <a:pt x="0" y="103060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035464" y="2407444"/>
            <a:ext cx="1699894" cy="5064450"/>
          </a:xfrm>
          <a:custGeom>
            <a:avLst/>
            <a:gdLst/>
            <a:ahLst/>
            <a:cxnLst/>
            <a:rect l="l" t="t" r="r" b="b"/>
            <a:pathLst>
              <a:path w="1699894" h="5064450">
                <a:moveTo>
                  <a:pt x="0" y="0"/>
                </a:moveTo>
                <a:lnTo>
                  <a:pt x="1699893" y="0"/>
                </a:lnTo>
                <a:lnTo>
                  <a:pt x="1699893" y="5064450"/>
                </a:lnTo>
                <a:lnTo>
                  <a:pt x="0" y="5064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180773">
            <a:off x="-1453133" y="363428"/>
            <a:ext cx="6309092" cy="4381951"/>
          </a:xfrm>
          <a:custGeom>
            <a:avLst/>
            <a:gdLst/>
            <a:ahLst/>
            <a:cxnLst/>
            <a:rect l="l" t="t" r="r" b="b"/>
            <a:pathLst>
              <a:path w="6309092" h="4381951">
                <a:moveTo>
                  <a:pt x="0" y="0"/>
                </a:moveTo>
                <a:lnTo>
                  <a:pt x="6309092" y="0"/>
                </a:lnTo>
                <a:lnTo>
                  <a:pt x="6309092" y="4381951"/>
                </a:lnTo>
                <a:lnTo>
                  <a:pt x="0" y="43819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686139" y="7618853"/>
            <a:ext cx="7443206" cy="6401157"/>
          </a:xfrm>
          <a:custGeom>
            <a:avLst/>
            <a:gdLst/>
            <a:ahLst/>
            <a:cxnLst/>
            <a:rect l="l" t="t" r="r" b="b"/>
            <a:pathLst>
              <a:path w="7443206" h="6401157">
                <a:moveTo>
                  <a:pt x="0" y="0"/>
                </a:moveTo>
                <a:lnTo>
                  <a:pt x="7443206" y="0"/>
                </a:lnTo>
                <a:lnTo>
                  <a:pt x="7443206" y="6401157"/>
                </a:lnTo>
                <a:lnTo>
                  <a:pt x="0" y="64011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4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635175" y="3895630"/>
            <a:ext cx="14277880" cy="2798343"/>
            <a:chOff x="0" y="0"/>
            <a:chExt cx="19037173" cy="3731124"/>
          </a:xfrm>
        </p:grpSpPr>
        <p:sp>
          <p:nvSpPr>
            <p:cNvPr id="8" name="TextBox 8"/>
            <p:cNvSpPr txBox="1"/>
            <p:nvPr/>
          </p:nvSpPr>
          <p:spPr>
            <a:xfrm>
              <a:off x="0" y="648890"/>
              <a:ext cx="19037173" cy="17923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9712"/>
                </a:lnSpc>
              </a:pPr>
              <a:r>
                <a:rPr lang="en-US" sz="9712">
                  <a:solidFill>
                    <a:srgbClr val="010102"/>
                  </a:solidFill>
                  <a:latin typeface="Montserrat Classic Bold"/>
                </a:rPr>
                <a:t> ANOREXIA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988390"/>
              <a:ext cx="19037173" cy="7427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068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47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5304" y="431696"/>
            <a:ext cx="7045151" cy="7045123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D9D9D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" name="AutoShape 4"/>
          <p:cNvSpPr/>
          <p:nvPr/>
        </p:nvSpPr>
        <p:spPr>
          <a:xfrm>
            <a:off x="4571993" y="1877961"/>
            <a:ext cx="12687307" cy="7380339"/>
          </a:xfrm>
          <a:prstGeom prst="rect">
            <a:avLst/>
          </a:prstGeom>
          <a:solidFill>
            <a:srgbClr val="D9D9D9">
              <a:alpha val="84706"/>
            </a:srgbClr>
          </a:solidFill>
        </p:spPr>
        <p:txBody>
          <a:bodyPr/>
          <a:lstStyle/>
          <a:p>
            <a:endParaRPr lang="pt-BR" dirty="0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597002" y="863392"/>
            <a:ext cx="6181755" cy="6181731"/>
            <a:chOff x="0" y="0"/>
            <a:chExt cx="6350000" cy="6349975"/>
          </a:xfrm>
        </p:grpSpPr>
        <p:sp>
          <p:nvSpPr>
            <p:cNvPr id="6" name="Freeform 6">
              <a:hlinkClick r:id="rId2" action="ppaction://hlinksldjump"/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6583" r="-6381" b="-12965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6902583" y="2718877"/>
            <a:ext cx="10480542" cy="1336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1"/>
              </a:lnSpc>
            </a:pPr>
            <a:r>
              <a:rPr lang="en-US" sz="4728" spc="472">
                <a:solidFill>
                  <a:srgbClr val="010102"/>
                </a:solidFill>
                <a:latin typeface="Montserrat Classic Bold"/>
              </a:rPr>
              <a:t>FATORES PSICOLÓGICOS E EMOCIONAIS </a:t>
            </a:r>
          </a:p>
        </p:txBody>
      </p:sp>
      <p:sp>
        <p:nvSpPr>
          <p:cNvPr id="8" name="Freeform 8"/>
          <p:cNvSpPr/>
          <p:nvPr/>
        </p:nvSpPr>
        <p:spPr>
          <a:xfrm rot="2236017">
            <a:off x="14846954" y="7086422"/>
            <a:ext cx="7443206" cy="6401157"/>
          </a:xfrm>
          <a:custGeom>
            <a:avLst/>
            <a:gdLst/>
            <a:ahLst/>
            <a:cxnLst/>
            <a:rect l="l" t="t" r="r" b="b"/>
            <a:pathLst>
              <a:path w="7443206" h="6401157">
                <a:moveTo>
                  <a:pt x="0" y="0"/>
                </a:moveTo>
                <a:lnTo>
                  <a:pt x="7443206" y="0"/>
                </a:lnTo>
                <a:lnTo>
                  <a:pt x="7443206" y="6401156"/>
                </a:lnTo>
                <a:lnTo>
                  <a:pt x="0" y="64011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210455" y="5851623"/>
            <a:ext cx="9545128" cy="470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0" lvl="1" indent="-356235">
              <a:lnSpc>
                <a:spcPts val="3630"/>
              </a:lnSpc>
              <a:buFont typeface="Arial"/>
              <a:buChar char="•"/>
            </a:pPr>
            <a:r>
              <a:rPr lang="en-US" sz="3300">
                <a:solidFill>
                  <a:srgbClr val="010102"/>
                </a:solidFill>
                <a:latin typeface="Montserrat Classic Bold"/>
              </a:rPr>
              <a:t>Insatisfação com a imagem corporal;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68665" y="6574588"/>
            <a:ext cx="5075723" cy="470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0" lvl="1" indent="-356235">
              <a:lnSpc>
                <a:spcPts val="3630"/>
              </a:lnSpc>
              <a:buFont typeface="Arial"/>
              <a:buChar char="•"/>
            </a:pPr>
            <a:r>
              <a:rPr lang="en-US" sz="3300" dirty="0" err="1">
                <a:solidFill>
                  <a:srgbClr val="010102"/>
                </a:solidFill>
                <a:latin typeface="Montserrat Classic Bold"/>
              </a:rPr>
              <a:t>Perfeccionismo</a:t>
            </a:r>
            <a:r>
              <a:rPr lang="en-US" sz="3300" dirty="0">
                <a:solidFill>
                  <a:srgbClr val="010102"/>
                </a:solidFill>
                <a:latin typeface="Montserrat Classic Bold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210455" y="4671459"/>
            <a:ext cx="942870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0" lvl="1" indent="-356235">
              <a:lnSpc>
                <a:spcPts val="3630"/>
              </a:lnSpc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Montserrat Classic Bold"/>
              </a:rPr>
              <a:t>Dificuldade em lidar com emoções negativas e ansiedades.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4527309-C695-489D-A0FE-BCD20B3D2D19}"/>
              </a:ext>
            </a:extLst>
          </p:cNvPr>
          <p:cNvSpPr txBox="1"/>
          <p:nvPr/>
        </p:nvSpPr>
        <p:spPr>
          <a:xfrm>
            <a:off x="16154400" y="9063502"/>
            <a:ext cx="1962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hlinkClick r:id="rId6" action="ppaction://hlinksldjump"/>
              </a:rPr>
              <a:t>MENU</a:t>
            </a:r>
            <a:endParaRPr lang="pt-BR" sz="4800" dirty="0"/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47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5304" y="202069"/>
            <a:ext cx="7045151" cy="7045123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D9D9D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" name="AutoShape 4"/>
          <p:cNvSpPr/>
          <p:nvPr/>
        </p:nvSpPr>
        <p:spPr>
          <a:xfrm>
            <a:off x="4571993" y="1787983"/>
            <a:ext cx="12368908" cy="7470317"/>
          </a:xfrm>
          <a:prstGeom prst="rect">
            <a:avLst/>
          </a:prstGeom>
          <a:solidFill>
            <a:srgbClr val="D9D9D9">
              <a:alpha val="84706"/>
            </a:srgbClr>
          </a:solid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597002" y="633765"/>
            <a:ext cx="6181755" cy="6181731"/>
            <a:chOff x="0" y="0"/>
            <a:chExt cx="6350000" cy="6349975"/>
          </a:xfrm>
        </p:grpSpPr>
        <p:sp>
          <p:nvSpPr>
            <p:cNvPr id="6" name="Freeform 6">
              <a:hlinkClick r:id="rId2" action="ppaction://hlinksldjump"/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9511" r="-9511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7210455" y="2478555"/>
            <a:ext cx="9635518" cy="1356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1"/>
              </a:lnSpc>
            </a:pPr>
            <a:r>
              <a:rPr lang="en-US" sz="4828" spc="482">
                <a:solidFill>
                  <a:srgbClr val="010102"/>
                </a:solidFill>
                <a:latin typeface="Montserrat Classic Bold"/>
              </a:rPr>
              <a:t>FATORES AMBIENTAIS E SOCIAIS </a:t>
            </a:r>
          </a:p>
        </p:txBody>
      </p:sp>
      <p:sp>
        <p:nvSpPr>
          <p:cNvPr id="8" name="Freeform 8"/>
          <p:cNvSpPr/>
          <p:nvPr/>
        </p:nvSpPr>
        <p:spPr>
          <a:xfrm rot="2236017">
            <a:off x="14846954" y="7086422"/>
            <a:ext cx="7443206" cy="6401157"/>
          </a:xfrm>
          <a:custGeom>
            <a:avLst/>
            <a:gdLst/>
            <a:ahLst/>
            <a:cxnLst/>
            <a:rect l="l" t="t" r="r" b="b"/>
            <a:pathLst>
              <a:path w="7443206" h="6401157">
                <a:moveTo>
                  <a:pt x="0" y="0"/>
                </a:moveTo>
                <a:lnTo>
                  <a:pt x="7443206" y="0"/>
                </a:lnTo>
                <a:lnTo>
                  <a:pt x="7443206" y="6401156"/>
                </a:lnTo>
                <a:lnTo>
                  <a:pt x="0" y="64011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447305" y="6210375"/>
            <a:ext cx="7895492" cy="1355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6441" lvl="1" indent="-348221">
              <a:lnSpc>
                <a:spcPts val="3548"/>
              </a:lnSpc>
              <a:buFont typeface="Arial"/>
              <a:buChar char="•"/>
            </a:pPr>
            <a:r>
              <a:rPr lang="en-US" sz="3225">
                <a:solidFill>
                  <a:srgbClr val="010102"/>
                </a:solidFill>
                <a:latin typeface="Montserrat Classic Bold"/>
              </a:rPr>
              <a:t>Experiências traumáticas, abuso físico ou emocional e problemas familiares.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47305" y="5083558"/>
            <a:ext cx="8542473" cy="907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6441" lvl="1" indent="-348221">
              <a:lnSpc>
                <a:spcPts val="3548"/>
              </a:lnSpc>
              <a:buFont typeface="Arial"/>
              <a:buChar char="•"/>
            </a:pPr>
            <a:r>
              <a:rPr lang="en-US" sz="3225">
                <a:solidFill>
                  <a:srgbClr val="010102"/>
                </a:solidFill>
                <a:latin typeface="Montserrat Classic Bold"/>
              </a:rPr>
              <a:t>Pressões acadêmicas ou profissionais intensas e estresse;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447528" y="4399774"/>
            <a:ext cx="5852220" cy="460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6441" lvl="1" indent="-348221">
              <a:lnSpc>
                <a:spcPts val="3548"/>
              </a:lnSpc>
              <a:buFont typeface="Arial"/>
              <a:buChar char="•"/>
            </a:pPr>
            <a:r>
              <a:rPr lang="en-US" sz="3225">
                <a:solidFill>
                  <a:srgbClr val="010102"/>
                </a:solidFill>
                <a:latin typeface="Montserrat Classic Bold"/>
              </a:rPr>
              <a:t> amigos, colegas e mídia;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CABC4DA-88C2-47CC-9F4F-5D3A44D14086}"/>
              </a:ext>
            </a:extLst>
          </p:cNvPr>
          <p:cNvSpPr txBox="1"/>
          <p:nvPr/>
        </p:nvSpPr>
        <p:spPr>
          <a:xfrm>
            <a:off x="16154400" y="9063502"/>
            <a:ext cx="1962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hlinkClick r:id="rId6" action="ppaction://hlinksldjump"/>
              </a:rPr>
              <a:t>MENU</a:t>
            </a:r>
            <a:endParaRPr lang="pt-BR" sz="4800" dirty="0"/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47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5304" y="202069"/>
            <a:ext cx="7045151" cy="7045123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D9D9D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" name="AutoShape 4"/>
          <p:cNvSpPr/>
          <p:nvPr/>
        </p:nvSpPr>
        <p:spPr>
          <a:xfrm>
            <a:off x="4571993" y="1787983"/>
            <a:ext cx="12368908" cy="7470317"/>
          </a:xfrm>
          <a:prstGeom prst="rect">
            <a:avLst/>
          </a:prstGeom>
          <a:solidFill>
            <a:srgbClr val="D9D9D9">
              <a:alpha val="84706"/>
            </a:srgbClr>
          </a:solidFill>
        </p:spPr>
      </p:sp>
      <p:sp>
        <p:nvSpPr>
          <p:cNvPr id="5" name="TextBox 5"/>
          <p:cNvSpPr txBox="1"/>
          <p:nvPr/>
        </p:nvSpPr>
        <p:spPr>
          <a:xfrm>
            <a:off x="7016361" y="2528396"/>
            <a:ext cx="9635518" cy="1356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1"/>
              </a:lnSpc>
            </a:pPr>
            <a:r>
              <a:rPr lang="en-US" sz="4828" spc="482">
                <a:solidFill>
                  <a:srgbClr val="010102"/>
                </a:solidFill>
                <a:latin typeface="Montserrat Classic Bold"/>
              </a:rPr>
              <a:t>FATORES GENÉTICOS E BIOLÓGICOS</a:t>
            </a: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5304" y="202069"/>
            <a:ext cx="7045151" cy="7045123"/>
            <a:chOff x="0" y="0"/>
            <a:chExt cx="6350000" cy="6349975"/>
          </a:xfrm>
        </p:grpSpPr>
        <p:sp>
          <p:nvSpPr>
            <p:cNvPr id="7" name="Freeform 7">
              <a:hlinkClick r:id="rId2" action="ppaction://hlinksldjump"/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10990" b="-10990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 rot="2236017">
            <a:off x="14846954" y="7086422"/>
            <a:ext cx="7443206" cy="6401157"/>
          </a:xfrm>
          <a:custGeom>
            <a:avLst/>
            <a:gdLst/>
            <a:ahLst/>
            <a:cxnLst/>
            <a:rect l="l" t="t" r="r" b="b"/>
            <a:pathLst>
              <a:path w="7443206" h="6401157">
                <a:moveTo>
                  <a:pt x="0" y="0"/>
                </a:moveTo>
                <a:lnTo>
                  <a:pt x="7443206" y="0"/>
                </a:lnTo>
                <a:lnTo>
                  <a:pt x="7443206" y="6401156"/>
                </a:lnTo>
                <a:lnTo>
                  <a:pt x="0" y="64011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016361" y="4438883"/>
            <a:ext cx="9586889" cy="460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6441" lvl="1" indent="-348221">
              <a:lnSpc>
                <a:spcPts val="3548"/>
              </a:lnSpc>
              <a:buFont typeface="Arial"/>
              <a:buChar char="•"/>
            </a:pPr>
            <a:r>
              <a:rPr lang="en-US" sz="3225">
                <a:solidFill>
                  <a:srgbClr val="000000"/>
                </a:solidFill>
                <a:latin typeface="Montserrat Classic Bold"/>
              </a:rPr>
              <a:t>Constituição física e hereditariedade;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16361" y="5172075"/>
            <a:ext cx="9070675" cy="1803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6441" lvl="1" indent="-348221">
              <a:lnSpc>
                <a:spcPts val="3548"/>
              </a:lnSpc>
              <a:buFont typeface="Arial"/>
              <a:buChar char="•"/>
            </a:pPr>
            <a:r>
              <a:rPr lang="en-US" sz="3225">
                <a:solidFill>
                  <a:srgbClr val="000000"/>
                </a:solidFill>
                <a:latin typeface="Montserrat Classic Bold"/>
              </a:rPr>
              <a:t>Fatores genéticos podem influenciar  aos fatores ambientais, como estresse, pressões sociais e traumas, aumentando o risco.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9D7AAD9-C3DC-4819-BB47-F118E2F80D0D}"/>
              </a:ext>
            </a:extLst>
          </p:cNvPr>
          <p:cNvSpPr txBox="1"/>
          <p:nvPr/>
        </p:nvSpPr>
        <p:spPr>
          <a:xfrm>
            <a:off x="16154400" y="9063502"/>
            <a:ext cx="1962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hlinkClick r:id="rId6" action="ppaction://hlinksldjump"/>
              </a:rPr>
              <a:t>MENU</a:t>
            </a:r>
            <a:endParaRPr lang="pt-BR" sz="4800" dirty="0"/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460599" y="-58268"/>
            <a:ext cx="18748599" cy="10345268"/>
          </a:xfrm>
          <a:prstGeom prst="rect">
            <a:avLst/>
          </a:prstGeom>
          <a:solidFill>
            <a:srgbClr val="96D1DB">
              <a:alpha val="33725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3176168" y="6695879"/>
            <a:ext cx="13475318" cy="2129612"/>
            <a:chOff x="0" y="0"/>
            <a:chExt cx="3549055" cy="56088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549055" cy="560885"/>
            </a:xfrm>
            <a:custGeom>
              <a:avLst/>
              <a:gdLst/>
              <a:ahLst/>
              <a:cxnLst/>
              <a:rect l="l" t="t" r="r" b="b"/>
              <a:pathLst>
                <a:path w="3549055" h="560885">
                  <a:moveTo>
                    <a:pt x="0" y="0"/>
                  </a:moveTo>
                  <a:lnTo>
                    <a:pt x="3549055" y="0"/>
                  </a:lnTo>
                  <a:lnTo>
                    <a:pt x="3549055" y="560885"/>
                  </a:lnTo>
                  <a:lnTo>
                    <a:pt x="0" y="560885"/>
                  </a:lnTo>
                  <a:close/>
                </a:path>
              </a:pathLst>
            </a:custGeom>
            <a:solidFill>
              <a:srgbClr val="678993">
                <a:alpha val="36863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74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128164" y="7128688"/>
            <a:ext cx="15131136" cy="1696803"/>
            <a:chOff x="0" y="0"/>
            <a:chExt cx="20174848" cy="2262404"/>
          </a:xfrm>
        </p:grpSpPr>
        <p:sp>
          <p:nvSpPr>
            <p:cNvPr id="8" name="TextBox 8"/>
            <p:cNvSpPr txBox="1"/>
            <p:nvPr/>
          </p:nvSpPr>
          <p:spPr>
            <a:xfrm>
              <a:off x="0" y="78548"/>
              <a:ext cx="20174848" cy="1435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218"/>
                </a:lnSpc>
              </a:pPr>
              <a:r>
                <a:rPr lang="en-US" sz="7471" spc="747">
                  <a:solidFill>
                    <a:srgbClr val="010102"/>
                  </a:solidFill>
                  <a:latin typeface="Montserrat Classic Bold"/>
                </a:rPr>
                <a:t>VEJA ALGUNS CASOS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719619"/>
              <a:ext cx="20174848" cy="5507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28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-104130">
            <a:off x="13247881" y="-460753"/>
            <a:ext cx="6309092" cy="4381951"/>
          </a:xfrm>
          <a:custGeom>
            <a:avLst/>
            <a:gdLst/>
            <a:ahLst/>
            <a:cxnLst/>
            <a:rect l="l" t="t" r="r" b="b"/>
            <a:pathLst>
              <a:path w="6309092" h="4381951">
                <a:moveTo>
                  <a:pt x="0" y="0"/>
                </a:moveTo>
                <a:lnTo>
                  <a:pt x="6309092" y="0"/>
                </a:lnTo>
                <a:lnTo>
                  <a:pt x="6309092" y="4381952"/>
                </a:lnTo>
                <a:lnTo>
                  <a:pt x="0" y="43819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10799999">
            <a:off x="-725474" y="6916270"/>
            <a:ext cx="6309092" cy="4381951"/>
          </a:xfrm>
          <a:custGeom>
            <a:avLst/>
            <a:gdLst/>
            <a:ahLst/>
            <a:cxnLst/>
            <a:rect l="l" t="t" r="r" b="b"/>
            <a:pathLst>
              <a:path w="6309092" h="4381951">
                <a:moveTo>
                  <a:pt x="0" y="0"/>
                </a:moveTo>
                <a:lnTo>
                  <a:pt x="6309093" y="0"/>
                </a:lnTo>
                <a:lnTo>
                  <a:pt x="6309093" y="4381952"/>
                </a:lnTo>
                <a:lnTo>
                  <a:pt x="0" y="43819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6FD26EB-6B31-4624-811D-719494A26C5B}"/>
              </a:ext>
            </a:extLst>
          </p:cNvPr>
          <p:cNvSpPr txBox="1"/>
          <p:nvPr/>
        </p:nvSpPr>
        <p:spPr>
          <a:xfrm>
            <a:off x="16154400" y="9063502"/>
            <a:ext cx="1962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hlinkClick r:id="rId5" action="ppaction://hlinksldjump"/>
              </a:rPr>
              <a:t>MENU</a:t>
            </a:r>
            <a:endParaRPr lang="pt-BR" sz="4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55733" y="0"/>
            <a:ext cx="9532267" cy="10287000"/>
          </a:xfrm>
          <a:custGeom>
            <a:avLst/>
            <a:gdLst/>
            <a:ahLst/>
            <a:cxnLst/>
            <a:rect l="l" t="t" r="r" b="b"/>
            <a:pathLst>
              <a:path w="9532267" h="10287000">
                <a:moveTo>
                  <a:pt x="0" y="0"/>
                </a:moveTo>
                <a:lnTo>
                  <a:pt x="9532267" y="0"/>
                </a:lnTo>
                <a:lnTo>
                  <a:pt x="953226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7000"/>
            </a:blip>
            <a:stretch>
              <a:fillRect t="-10451" b="-10451"/>
            </a:stretch>
          </a:blipFill>
        </p:spPr>
      </p:sp>
      <p:sp>
        <p:nvSpPr>
          <p:cNvPr id="3" name="Freeform 3"/>
          <p:cNvSpPr/>
          <p:nvPr/>
        </p:nvSpPr>
        <p:spPr>
          <a:xfrm rot="10265512">
            <a:off x="-3446349" y="-2296083"/>
            <a:ext cx="7732053" cy="6649565"/>
          </a:xfrm>
          <a:custGeom>
            <a:avLst/>
            <a:gdLst/>
            <a:ahLst/>
            <a:cxnLst/>
            <a:rect l="l" t="t" r="r" b="b"/>
            <a:pathLst>
              <a:path w="7732053" h="6649565">
                <a:moveTo>
                  <a:pt x="0" y="0"/>
                </a:moveTo>
                <a:lnTo>
                  <a:pt x="7732053" y="0"/>
                </a:lnTo>
                <a:lnTo>
                  <a:pt x="7732053" y="6649566"/>
                </a:lnTo>
                <a:lnTo>
                  <a:pt x="0" y="6649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37226" y="1711298"/>
            <a:ext cx="9892078" cy="795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7"/>
              </a:lnSpc>
            </a:pPr>
            <a:r>
              <a:rPr lang="en-US" sz="5570">
                <a:solidFill>
                  <a:srgbClr val="303030"/>
                </a:solidFill>
                <a:latin typeface="Montserrat Classic Bold"/>
              </a:rPr>
              <a:t>CASO SOFIA BRAYNER:</a:t>
            </a:r>
          </a:p>
        </p:txBody>
      </p:sp>
      <p:sp>
        <p:nvSpPr>
          <p:cNvPr id="5" name="AutoShape 5"/>
          <p:cNvSpPr/>
          <p:nvPr/>
        </p:nvSpPr>
        <p:spPr>
          <a:xfrm>
            <a:off x="793470" y="2507033"/>
            <a:ext cx="6942619" cy="155366"/>
          </a:xfrm>
          <a:prstGeom prst="rect">
            <a:avLst/>
          </a:prstGeom>
          <a:solidFill>
            <a:srgbClr val="74AEDB"/>
          </a:solidFill>
        </p:spPr>
      </p:sp>
      <p:sp>
        <p:nvSpPr>
          <p:cNvPr id="6" name="TextBox 6"/>
          <p:cNvSpPr txBox="1"/>
          <p:nvPr/>
        </p:nvSpPr>
        <p:spPr>
          <a:xfrm>
            <a:off x="419677" y="3575948"/>
            <a:ext cx="7690204" cy="509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1"/>
              </a:lnSpc>
            </a:pPr>
            <a:r>
              <a:rPr lang="en-US" sz="3615">
                <a:solidFill>
                  <a:srgbClr val="303030"/>
                </a:solidFill>
                <a:latin typeface="Open Sans Light Bold"/>
              </a:rPr>
              <a:t>- Familiares comentavam seu sobre peso</a:t>
            </a:r>
          </a:p>
          <a:p>
            <a:pPr algn="ctr">
              <a:lnSpc>
                <a:spcPts val="5061"/>
              </a:lnSpc>
            </a:pPr>
            <a:endParaRPr lang="en-US" sz="3615">
              <a:solidFill>
                <a:srgbClr val="303030"/>
              </a:solidFill>
              <a:latin typeface="Open Sans Light Bold"/>
            </a:endParaRPr>
          </a:p>
          <a:p>
            <a:pPr algn="ctr">
              <a:lnSpc>
                <a:spcPts val="5061"/>
              </a:lnSpc>
            </a:pPr>
            <a:r>
              <a:rPr lang="en-US" sz="3615">
                <a:solidFill>
                  <a:srgbClr val="303030"/>
                </a:solidFill>
                <a:latin typeface="Open Sans Light Bold"/>
              </a:rPr>
              <a:t>- Comer 500 calorias por dia </a:t>
            </a:r>
          </a:p>
          <a:p>
            <a:pPr algn="ctr">
              <a:lnSpc>
                <a:spcPts val="5061"/>
              </a:lnSpc>
            </a:pPr>
            <a:endParaRPr lang="en-US" sz="3615">
              <a:solidFill>
                <a:srgbClr val="303030"/>
              </a:solidFill>
              <a:latin typeface="Open Sans Light Bold"/>
            </a:endParaRPr>
          </a:p>
          <a:p>
            <a:pPr algn="ctr">
              <a:lnSpc>
                <a:spcPts val="5061"/>
              </a:lnSpc>
            </a:pPr>
            <a:r>
              <a:rPr lang="en-US" sz="3615">
                <a:solidFill>
                  <a:srgbClr val="303030"/>
                </a:solidFill>
                <a:latin typeface="Open Sans Light Bold"/>
              </a:rPr>
              <a:t>- Ambiente tóxico da internet a fez se tornar obessesiva com a magreza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E33C5D9-CA97-49DF-BD69-6B6403CCE625}"/>
              </a:ext>
            </a:extLst>
          </p:cNvPr>
          <p:cNvSpPr txBox="1"/>
          <p:nvPr/>
        </p:nvSpPr>
        <p:spPr>
          <a:xfrm>
            <a:off x="16154400" y="9063502"/>
            <a:ext cx="1962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hlinkClick r:id="rId5" action="ppaction://hlinksldjump"/>
              </a:rPr>
              <a:t>MENU</a:t>
            </a:r>
            <a:endParaRPr lang="pt-BR" sz="4800" dirty="0"/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55733" y="0"/>
            <a:ext cx="9532267" cy="10287000"/>
          </a:xfrm>
          <a:custGeom>
            <a:avLst/>
            <a:gdLst/>
            <a:ahLst/>
            <a:cxnLst/>
            <a:rect l="l" t="t" r="r" b="b"/>
            <a:pathLst>
              <a:path w="9532267" h="10287000">
                <a:moveTo>
                  <a:pt x="0" y="0"/>
                </a:moveTo>
                <a:lnTo>
                  <a:pt x="9532267" y="0"/>
                </a:lnTo>
                <a:lnTo>
                  <a:pt x="953226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7000"/>
            </a:blip>
            <a:stretch>
              <a:fillRect l="-4680" r="-4680"/>
            </a:stretch>
          </a:blipFill>
        </p:spPr>
      </p:sp>
      <p:sp>
        <p:nvSpPr>
          <p:cNvPr id="3" name="Freeform 3"/>
          <p:cNvSpPr/>
          <p:nvPr/>
        </p:nvSpPr>
        <p:spPr>
          <a:xfrm rot="10265512">
            <a:off x="-3446349" y="-2296083"/>
            <a:ext cx="7732053" cy="6649565"/>
          </a:xfrm>
          <a:custGeom>
            <a:avLst/>
            <a:gdLst/>
            <a:ahLst/>
            <a:cxnLst/>
            <a:rect l="l" t="t" r="r" b="b"/>
            <a:pathLst>
              <a:path w="7732053" h="6649565">
                <a:moveTo>
                  <a:pt x="0" y="0"/>
                </a:moveTo>
                <a:lnTo>
                  <a:pt x="7732053" y="0"/>
                </a:lnTo>
                <a:lnTo>
                  <a:pt x="7732053" y="6649566"/>
                </a:lnTo>
                <a:lnTo>
                  <a:pt x="0" y="6649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404919"/>
            <a:ext cx="9892078" cy="795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7"/>
              </a:lnSpc>
            </a:pPr>
            <a:r>
              <a:rPr lang="en-US" sz="5570">
                <a:solidFill>
                  <a:srgbClr val="303030"/>
                </a:solidFill>
                <a:latin typeface="Montserrat Classic Bold"/>
              </a:rPr>
              <a:t>CASO INFLUENCER:</a:t>
            </a:r>
          </a:p>
        </p:txBody>
      </p:sp>
      <p:sp>
        <p:nvSpPr>
          <p:cNvPr id="5" name="AutoShape 5"/>
          <p:cNvSpPr/>
          <p:nvPr/>
        </p:nvSpPr>
        <p:spPr>
          <a:xfrm>
            <a:off x="1028700" y="2507033"/>
            <a:ext cx="6942619" cy="155366"/>
          </a:xfrm>
          <a:prstGeom prst="rect">
            <a:avLst/>
          </a:prstGeom>
          <a:solidFill>
            <a:srgbClr val="74AEDB"/>
          </a:solidFill>
        </p:spPr>
      </p:sp>
      <p:sp>
        <p:nvSpPr>
          <p:cNvPr id="6" name="TextBox 6"/>
          <p:cNvSpPr txBox="1"/>
          <p:nvPr/>
        </p:nvSpPr>
        <p:spPr>
          <a:xfrm>
            <a:off x="-129396" y="3534190"/>
            <a:ext cx="8520435" cy="4947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7"/>
              </a:lnSpc>
            </a:pPr>
            <a:r>
              <a:rPr lang="en-US" sz="4005">
                <a:solidFill>
                  <a:srgbClr val="303030"/>
                </a:solidFill>
                <a:latin typeface="Open Sans Light Bold"/>
              </a:rPr>
              <a:t>- Lutou contra a anorexia por muito tempo</a:t>
            </a:r>
          </a:p>
          <a:p>
            <a:pPr algn="ctr">
              <a:lnSpc>
                <a:spcPts val="5607"/>
              </a:lnSpc>
            </a:pPr>
            <a:endParaRPr lang="en-US" sz="4005">
              <a:solidFill>
                <a:srgbClr val="303030"/>
              </a:solidFill>
              <a:latin typeface="Open Sans Light Bold"/>
            </a:endParaRPr>
          </a:p>
          <a:p>
            <a:pPr algn="ctr">
              <a:lnSpc>
                <a:spcPts val="5607"/>
              </a:lnSpc>
            </a:pPr>
            <a:r>
              <a:rPr lang="en-US" sz="4005">
                <a:solidFill>
                  <a:srgbClr val="303030"/>
                </a:solidFill>
                <a:latin typeface="Open Sans Light Bold"/>
              </a:rPr>
              <a:t>- Alertava seus fãs sobre o transtorno </a:t>
            </a:r>
          </a:p>
          <a:p>
            <a:pPr algn="ctr">
              <a:lnSpc>
                <a:spcPts val="5607"/>
              </a:lnSpc>
            </a:pPr>
            <a:endParaRPr lang="en-US" sz="4005">
              <a:solidFill>
                <a:srgbClr val="303030"/>
              </a:solidFill>
              <a:latin typeface="Open Sans Light Bold"/>
            </a:endParaRPr>
          </a:p>
          <a:p>
            <a:pPr algn="ctr">
              <a:lnSpc>
                <a:spcPts val="5607"/>
              </a:lnSpc>
            </a:pPr>
            <a:r>
              <a:rPr lang="en-US" sz="4005">
                <a:solidFill>
                  <a:srgbClr val="303030"/>
                </a:solidFill>
                <a:latin typeface="Open Sans Light Bold"/>
              </a:rPr>
              <a:t>- Exercícios físicos obssesivos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6CAAFAE-761E-4584-8DAD-6FCD0DAA8F7E}"/>
              </a:ext>
            </a:extLst>
          </p:cNvPr>
          <p:cNvSpPr txBox="1"/>
          <p:nvPr/>
        </p:nvSpPr>
        <p:spPr>
          <a:xfrm>
            <a:off x="16154400" y="9063502"/>
            <a:ext cx="1962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hlinkClick r:id="rId5" action="ppaction://hlinksldjump"/>
              </a:rPr>
              <a:t>MENU</a:t>
            </a:r>
            <a:endParaRPr lang="pt-BR" sz="4800" dirty="0"/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55733" y="0"/>
            <a:ext cx="9532267" cy="10287000"/>
          </a:xfrm>
          <a:custGeom>
            <a:avLst/>
            <a:gdLst/>
            <a:ahLst/>
            <a:cxnLst/>
            <a:rect l="l" t="t" r="r" b="b"/>
            <a:pathLst>
              <a:path w="9532267" h="10287000">
                <a:moveTo>
                  <a:pt x="0" y="0"/>
                </a:moveTo>
                <a:lnTo>
                  <a:pt x="9532267" y="0"/>
                </a:lnTo>
                <a:lnTo>
                  <a:pt x="953226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7000"/>
            </a:blip>
            <a:stretch>
              <a:fillRect t="-3479" b="-3479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3570452" y="-556622"/>
            <a:ext cx="11727996" cy="235146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Freeform 4"/>
          <p:cNvSpPr/>
          <p:nvPr/>
        </p:nvSpPr>
        <p:spPr>
          <a:xfrm rot="10265512">
            <a:off x="-3446349" y="-2296083"/>
            <a:ext cx="7732053" cy="6649565"/>
          </a:xfrm>
          <a:custGeom>
            <a:avLst/>
            <a:gdLst/>
            <a:ahLst/>
            <a:cxnLst/>
            <a:rect l="l" t="t" r="r" b="b"/>
            <a:pathLst>
              <a:path w="7732053" h="6649565">
                <a:moveTo>
                  <a:pt x="0" y="0"/>
                </a:moveTo>
                <a:lnTo>
                  <a:pt x="7732053" y="0"/>
                </a:lnTo>
                <a:lnTo>
                  <a:pt x="7732053" y="6649566"/>
                </a:lnTo>
                <a:lnTo>
                  <a:pt x="0" y="6649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45722" y="957831"/>
            <a:ext cx="10487918" cy="837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6"/>
              </a:lnSpc>
            </a:pPr>
            <a:r>
              <a:rPr lang="en-US" sz="5906">
                <a:solidFill>
                  <a:srgbClr val="303030"/>
                </a:solidFill>
                <a:latin typeface="Montserrat Classic Bold"/>
              </a:rPr>
              <a:t> CASO FERNANDA:</a:t>
            </a:r>
          </a:p>
        </p:txBody>
      </p:sp>
      <p:sp>
        <p:nvSpPr>
          <p:cNvPr id="6" name="AutoShape 6"/>
          <p:cNvSpPr/>
          <p:nvPr/>
        </p:nvSpPr>
        <p:spPr>
          <a:xfrm>
            <a:off x="845722" y="2073932"/>
            <a:ext cx="7311823" cy="162073"/>
          </a:xfrm>
          <a:prstGeom prst="rect">
            <a:avLst/>
          </a:prstGeom>
          <a:solidFill>
            <a:srgbClr val="74AEDB"/>
          </a:solidFill>
        </p:spPr>
      </p:sp>
      <p:sp>
        <p:nvSpPr>
          <p:cNvPr id="7" name="TextBox 7"/>
          <p:cNvSpPr txBox="1"/>
          <p:nvPr/>
        </p:nvSpPr>
        <p:spPr>
          <a:xfrm>
            <a:off x="0" y="3773131"/>
            <a:ext cx="8416724" cy="4899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2"/>
              </a:lnSpc>
            </a:pPr>
            <a:r>
              <a:rPr lang="en-US" sz="3973">
                <a:solidFill>
                  <a:srgbClr val="303030"/>
                </a:solidFill>
                <a:latin typeface="Open Sans Light Bold"/>
              </a:rPr>
              <a:t>- Começou devido a piadas</a:t>
            </a:r>
          </a:p>
          <a:p>
            <a:pPr algn="ctr">
              <a:lnSpc>
                <a:spcPts val="5562"/>
              </a:lnSpc>
            </a:pPr>
            <a:endParaRPr lang="en-US" sz="3973">
              <a:solidFill>
                <a:srgbClr val="303030"/>
              </a:solidFill>
              <a:latin typeface="Open Sans Light Bold"/>
            </a:endParaRPr>
          </a:p>
          <a:p>
            <a:pPr algn="ctr">
              <a:lnSpc>
                <a:spcPts val="5562"/>
              </a:lnSpc>
            </a:pPr>
            <a:r>
              <a:rPr lang="en-US" sz="3973">
                <a:solidFill>
                  <a:srgbClr val="303030"/>
                </a:solidFill>
                <a:latin typeface="Open Sans Light Bold"/>
              </a:rPr>
              <a:t>- Por causa da anorexia desenvolveu outras doenças </a:t>
            </a:r>
          </a:p>
          <a:p>
            <a:pPr algn="ctr">
              <a:lnSpc>
                <a:spcPts val="5562"/>
              </a:lnSpc>
            </a:pPr>
            <a:endParaRPr lang="en-US" sz="3973">
              <a:solidFill>
                <a:srgbClr val="303030"/>
              </a:solidFill>
              <a:latin typeface="Open Sans Light Bold"/>
            </a:endParaRPr>
          </a:p>
          <a:p>
            <a:pPr algn="ctr">
              <a:lnSpc>
                <a:spcPts val="5562"/>
              </a:lnSpc>
            </a:pPr>
            <a:r>
              <a:rPr lang="en-US" sz="3973">
                <a:solidFill>
                  <a:srgbClr val="303030"/>
                </a:solidFill>
                <a:latin typeface="Open Sans Light Bold"/>
              </a:rPr>
              <a:t>- Levou tempo a notar o que tinha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8BE45D2-CD10-42DE-9207-9953920A81EB}"/>
              </a:ext>
            </a:extLst>
          </p:cNvPr>
          <p:cNvSpPr txBox="1"/>
          <p:nvPr/>
        </p:nvSpPr>
        <p:spPr>
          <a:xfrm>
            <a:off x="16154400" y="9063502"/>
            <a:ext cx="1962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hlinkClick r:id="rId5" action="ppaction://hlinksldjump"/>
              </a:rPr>
              <a:t>MENU</a:t>
            </a:r>
            <a:endParaRPr lang="pt-BR" sz="4800" dirty="0"/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502596">
            <a:off x="-2420694" y="-2171878"/>
            <a:ext cx="7443206" cy="6401157"/>
          </a:xfrm>
          <a:custGeom>
            <a:avLst/>
            <a:gdLst/>
            <a:ahLst/>
            <a:cxnLst/>
            <a:rect l="l" t="t" r="r" b="b"/>
            <a:pathLst>
              <a:path w="7443206" h="6401157">
                <a:moveTo>
                  <a:pt x="0" y="0"/>
                </a:moveTo>
                <a:lnTo>
                  <a:pt x="7443206" y="0"/>
                </a:lnTo>
                <a:lnTo>
                  <a:pt x="7443206" y="6401156"/>
                </a:lnTo>
                <a:lnTo>
                  <a:pt x="0" y="6401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2950726" cy="7789280"/>
            <a:chOff x="0" y="0"/>
            <a:chExt cx="17267634" cy="10385706"/>
          </a:xfrm>
        </p:grpSpPr>
        <p:sp>
          <p:nvSpPr>
            <p:cNvPr id="4" name="TextBox 4"/>
            <p:cNvSpPr txBox="1"/>
            <p:nvPr/>
          </p:nvSpPr>
          <p:spPr>
            <a:xfrm>
              <a:off x="0" y="76200"/>
              <a:ext cx="17267634" cy="1627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306"/>
                </a:lnSpc>
              </a:pPr>
              <a:r>
                <a:rPr lang="en-US" sz="8460">
                  <a:solidFill>
                    <a:srgbClr val="303030"/>
                  </a:solidFill>
                  <a:latin typeface="Montserrat Classic Bold"/>
                </a:rPr>
                <a:t>PREVENÇÃO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526718"/>
              <a:ext cx="17267634" cy="7888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28"/>
                </a:lnSpc>
              </a:pPr>
              <a:r>
                <a:rPr lang="en-US" sz="4025">
                  <a:solidFill>
                    <a:srgbClr val="74AEDB"/>
                  </a:solidFill>
                  <a:latin typeface="Montserrat Classic Bold"/>
                </a:rPr>
                <a:t>Como se previnir?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823592"/>
              <a:ext cx="17267634" cy="40720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94427" lvl="1" indent="-347213">
                <a:lnSpc>
                  <a:spcPts val="4824"/>
                </a:lnSpc>
                <a:buFont typeface="Arial"/>
                <a:buChar char="•"/>
              </a:pPr>
              <a:r>
                <a:rPr lang="en-US" sz="3216">
                  <a:solidFill>
                    <a:srgbClr val="303030"/>
                  </a:solidFill>
                  <a:latin typeface="Open Sans Light Bold"/>
                </a:rPr>
                <a:t>Educação sobre saúde mental:</a:t>
              </a:r>
            </a:p>
            <a:p>
              <a:pPr marL="694427" lvl="1" indent="-347213">
                <a:lnSpc>
                  <a:spcPts val="4824"/>
                </a:lnSpc>
                <a:buFont typeface="Arial"/>
                <a:buChar char="•"/>
              </a:pPr>
              <a:r>
                <a:rPr lang="en-US" sz="3216">
                  <a:solidFill>
                    <a:srgbClr val="303030"/>
                  </a:solidFill>
                  <a:latin typeface="Open Sans Light Bold"/>
                </a:rPr>
                <a:t>Desenvolvimento de autoestima e autoaceitação:</a:t>
              </a:r>
            </a:p>
            <a:p>
              <a:pPr marL="694427" lvl="1" indent="-347213">
                <a:lnSpc>
                  <a:spcPts val="4824"/>
                </a:lnSpc>
                <a:buFont typeface="Arial"/>
                <a:buChar char="•"/>
              </a:pPr>
              <a:r>
                <a:rPr lang="en-US" sz="3216">
                  <a:solidFill>
                    <a:srgbClr val="303030"/>
                  </a:solidFill>
                  <a:latin typeface="Open Sans Light Bold"/>
                </a:rPr>
                <a:t>Fortalecimento de habilidades de enfrentamento:</a:t>
              </a:r>
            </a:p>
            <a:p>
              <a:pPr marL="759195" lvl="1" indent="-379598">
                <a:lnSpc>
                  <a:spcPts val="5274"/>
                </a:lnSpc>
                <a:buFont typeface="Arial"/>
                <a:buChar char="•"/>
              </a:pPr>
              <a:r>
                <a:rPr lang="en-US" sz="3516">
                  <a:solidFill>
                    <a:srgbClr val="303030"/>
                  </a:solidFill>
                  <a:latin typeface="Open Sans Light Bold"/>
                </a:rPr>
                <a:t>Promoção de hábitos alimentares saudáveis:</a:t>
              </a:r>
            </a:p>
            <a:p>
              <a:pPr marL="694427" lvl="1" indent="-347213" algn="l">
                <a:lnSpc>
                  <a:spcPts val="4824"/>
                </a:lnSpc>
                <a:buFont typeface="Arial"/>
                <a:buChar char="•"/>
              </a:pPr>
              <a:r>
                <a:rPr lang="en-US" sz="3216">
                  <a:solidFill>
                    <a:srgbClr val="303030"/>
                  </a:solidFill>
                  <a:latin typeface="Open Sans Light Bold"/>
                </a:rPr>
                <a:t>Envolvimento dos pais e cuidadores:</a:t>
              </a:r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2483589"/>
              <a:ext cx="6814960" cy="230235"/>
            </a:xfrm>
            <a:prstGeom prst="rect">
              <a:avLst/>
            </a:prstGeom>
            <a:solidFill>
              <a:srgbClr val="74AEDB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1278721" y="150962"/>
            <a:ext cx="7009279" cy="10287000"/>
          </a:xfrm>
          <a:custGeom>
            <a:avLst/>
            <a:gdLst/>
            <a:ahLst/>
            <a:cxnLst/>
            <a:rect l="l" t="t" r="r" b="b"/>
            <a:pathLst>
              <a:path w="7009279" h="10287000">
                <a:moveTo>
                  <a:pt x="0" y="0"/>
                </a:moveTo>
                <a:lnTo>
                  <a:pt x="7009279" y="0"/>
                </a:lnTo>
                <a:lnTo>
                  <a:pt x="700927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751E09D-9416-4D0C-A062-67A23BED0BAE}"/>
              </a:ext>
            </a:extLst>
          </p:cNvPr>
          <p:cNvSpPr txBox="1"/>
          <p:nvPr/>
        </p:nvSpPr>
        <p:spPr>
          <a:xfrm>
            <a:off x="16154400" y="9063502"/>
            <a:ext cx="1962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hlinkClick r:id="rId5" action="ppaction://hlinksldjump"/>
              </a:rPr>
              <a:t>MENU</a:t>
            </a:r>
            <a:endParaRPr lang="pt-BR" sz="4800" dirty="0"/>
          </a:p>
        </p:txBody>
      </p:sp>
    </p:spTree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D1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601768"/>
            <a:ext cx="3824742" cy="3001166"/>
          </a:xfrm>
          <a:custGeom>
            <a:avLst/>
            <a:gdLst/>
            <a:ahLst/>
            <a:cxnLst/>
            <a:rect l="l" t="t" r="r" b="b"/>
            <a:pathLst>
              <a:path w="3824742" h="3001166">
                <a:moveTo>
                  <a:pt x="0" y="0"/>
                </a:moveTo>
                <a:lnTo>
                  <a:pt x="3824742" y="0"/>
                </a:lnTo>
                <a:lnTo>
                  <a:pt x="3824742" y="3001166"/>
                </a:lnTo>
                <a:lnTo>
                  <a:pt x="0" y="3001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25" b="-22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623346" y="5191125"/>
            <a:ext cx="9041309" cy="154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6"/>
              </a:lnSpc>
            </a:pPr>
            <a:r>
              <a:rPr lang="en-US" sz="5506">
                <a:solidFill>
                  <a:srgbClr val="FFFFFF"/>
                </a:solidFill>
                <a:latin typeface="Montserrat Classic Bold"/>
              </a:rPr>
              <a:t>"ADMITIR É O PRIMEIRO PASSO."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450045" y="2139179"/>
            <a:ext cx="11387911" cy="1205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05"/>
              </a:lnSpc>
            </a:pPr>
            <a:r>
              <a:rPr lang="en-US" sz="8459">
                <a:solidFill>
                  <a:srgbClr val="FFFFFF"/>
                </a:solidFill>
                <a:latin typeface="Montserrat Classic Bold"/>
              </a:rPr>
              <a:t>TRATAMENTO</a:t>
            </a:r>
          </a:p>
        </p:txBody>
      </p:sp>
      <p:sp>
        <p:nvSpPr>
          <p:cNvPr id="5" name="AutoShape 5"/>
          <p:cNvSpPr/>
          <p:nvPr/>
        </p:nvSpPr>
        <p:spPr>
          <a:xfrm>
            <a:off x="7359848" y="3656807"/>
            <a:ext cx="3568303" cy="120551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AutoShape 6"/>
          <p:cNvSpPr/>
          <p:nvPr/>
        </p:nvSpPr>
        <p:spPr>
          <a:xfrm>
            <a:off x="3791545" y="3656807"/>
            <a:ext cx="3568303" cy="120551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7" name="AutoShape 7"/>
          <p:cNvSpPr/>
          <p:nvPr/>
        </p:nvSpPr>
        <p:spPr>
          <a:xfrm>
            <a:off x="10894955" y="3656807"/>
            <a:ext cx="3994588" cy="120551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8" name="Freeform 8"/>
          <p:cNvSpPr/>
          <p:nvPr/>
        </p:nvSpPr>
        <p:spPr>
          <a:xfrm rot="-10800000">
            <a:off x="14645341" y="2866040"/>
            <a:ext cx="3642659" cy="2858291"/>
          </a:xfrm>
          <a:custGeom>
            <a:avLst/>
            <a:gdLst/>
            <a:ahLst/>
            <a:cxnLst/>
            <a:rect l="l" t="t" r="r" b="b"/>
            <a:pathLst>
              <a:path w="3642659" h="2858291">
                <a:moveTo>
                  <a:pt x="0" y="0"/>
                </a:moveTo>
                <a:lnTo>
                  <a:pt x="3642659" y="0"/>
                </a:lnTo>
                <a:lnTo>
                  <a:pt x="3642659" y="2858291"/>
                </a:lnTo>
                <a:lnTo>
                  <a:pt x="0" y="28582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25" b="-225"/>
            </a:stretch>
          </a:blipFill>
        </p:spPr>
      </p:sp>
      <p:sp>
        <p:nvSpPr>
          <p:cNvPr id="9" name="Freeform 9"/>
          <p:cNvSpPr/>
          <p:nvPr/>
        </p:nvSpPr>
        <p:spPr>
          <a:xfrm rot="-2366293">
            <a:off x="850397" y="6005924"/>
            <a:ext cx="3290364" cy="3856738"/>
          </a:xfrm>
          <a:custGeom>
            <a:avLst/>
            <a:gdLst/>
            <a:ahLst/>
            <a:cxnLst/>
            <a:rect l="l" t="t" r="r" b="b"/>
            <a:pathLst>
              <a:path w="3290364" h="3856738">
                <a:moveTo>
                  <a:pt x="0" y="0"/>
                </a:moveTo>
                <a:lnTo>
                  <a:pt x="3290364" y="0"/>
                </a:lnTo>
                <a:lnTo>
                  <a:pt x="3290364" y="3856737"/>
                </a:lnTo>
                <a:lnTo>
                  <a:pt x="0" y="38567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34" b="-34"/>
            </a:stretch>
          </a:blipFill>
        </p:spPr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19BFE17-89D8-4E3E-92CF-A1E5F0AC5770}"/>
              </a:ext>
            </a:extLst>
          </p:cNvPr>
          <p:cNvSpPr txBox="1"/>
          <p:nvPr/>
        </p:nvSpPr>
        <p:spPr>
          <a:xfrm>
            <a:off x="16154400" y="9063502"/>
            <a:ext cx="1962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hlinkClick r:id="rId6" action="ppaction://hlinksldjump"/>
              </a:rPr>
              <a:t>MENU</a:t>
            </a:r>
            <a:endParaRPr lang="pt-BR" sz="4800" dirty="0"/>
          </a:p>
        </p:txBody>
      </p: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700000">
            <a:off x="1509851" y="31938"/>
            <a:ext cx="2364796" cy="2474786"/>
          </a:xfrm>
          <a:custGeom>
            <a:avLst/>
            <a:gdLst/>
            <a:ahLst/>
            <a:cxnLst/>
            <a:rect l="l" t="t" r="r" b="b"/>
            <a:pathLst>
              <a:path w="2364796" h="2474786">
                <a:moveTo>
                  <a:pt x="0" y="0"/>
                </a:moveTo>
                <a:lnTo>
                  <a:pt x="2364796" y="0"/>
                </a:lnTo>
                <a:lnTo>
                  <a:pt x="2364796" y="2474786"/>
                </a:lnTo>
                <a:lnTo>
                  <a:pt x="0" y="247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34" b="-134"/>
            </a:stretch>
          </a:blipFill>
        </p:spPr>
      </p:sp>
      <p:sp>
        <p:nvSpPr>
          <p:cNvPr id="3" name="Freeform 3"/>
          <p:cNvSpPr/>
          <p:nvPr/>
        </p:nvSpPr>
        <p:spPr>
          <a:xfrm rot="-2700000">
            <a:off x="4690476" y="-175853"/>
            <a:ext cx="2793093" cy="1593495"/>
          </a:xfrm>
          <a:custGeom>
            <a:avLst/>
            <a:gdLst/>
            <a:ahLst/>
            <a:cxnLst/>
            <a:rect l="l" t="t" r="r" b="b"/>
            <a:pathLst>
              <a:path w="2793093" h="1593495">
                <a:moveTo>
                  <a:pt x="0" y="0"/>
                </a:moveTo>
                <a:lnTo>
                  <a:pt x="2793093" y="0"/>
                </a:lnTo>
                <a:lnTo>
                  <a:pt x="2793093" y="1593495"/>
                </a:lnTo>
                <a:lnTo>
                  <a:pt x="0" y="15934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3597276" y="2429480"/>
            <a:ext cx="2505566" cy="1966046"/>
          </a:xfrm>
          <a:custGeom>
            <a:avLst/>
            <a:gdLst/>
            <a:ahLst/>
            <a:cxnLst/>
            <a:rect l="l" t="t" r="r" b="b"/>
            <a:pathLst>
              <a:path w="2505566" h="1966046">
                <a:moveTo>
                  <a:pt x="0" y="0"/>
                </a:moveTo>
                <a:lnTo>
                  <a:pt x="2505566" y="0"/>
                </a:lnTo>
                <a:lnTo>
                  <a:pt x="2505566" y="1966047"/>
                </a:lnTo>
                <a:lnTo>
                  <a:pt x="0" y="19660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225" b="-225"/>
            </a:stretch>
          </a:blipFill>
        </p:spPr>
      </p:sp>
      <p:sp>
        <p:nvSpPr>
          <p:cNvPr id="5" name="Freeform 5"/>
          <p:cNvSpPr/>
          <p:nvPr/>
        </p:nvSpPr>
        <p:spPr>
          <a:xfrm rot="-287032">
            <a:off x="7345234" y="-79316"/>
            <a:ext cx="2885110" cy="2703529"/>
          </a:xfrm>
          <a:custGeom>
            <a:avLst/>
            <a:gdLst/>
            <a:ahLst/>
            <a:cxnLst/>
            <a:rect l="l" t="t" r="r" b="b"/>
            <a:pathLst>
              <a:path w="2885110" h="2703529">
                <a:moveTo>
                  <a:pt x="0" y="0"/>
                </a:moveTo>
                <a:lnTo>
                  <a:pt x="2885109" y="0"/>
                </a:lnTo>
                <a:lnTo>
                  <a:pt x="2885109" y="2703529"/>
                </a:lnTo>
                <a:lnTo>
                  <a:pt x="0" y="27035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51" b="-51"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1110845" y="3977406"/>
            <a:ext cx="1945205" cy="1866611"/>
          </a:xfrm>
          <a:custGeom>
            <a:avLst/>
            <a:gdLst/>
            <a:ahLst/>
            <a:cxnLst/>
            <a:rect l="l" t="t" r="r" b="b"/>
            <a:pathLst>
              <a:path w="1945205" h="1866611">
                <a:moveTo>
                  <a:pt x="0" y="0"/>
                </a:moveTo>
                <a:lnTo>
                  <a:pt x="1945206" y="0"/>
                </a:lnTo>
                <a:lnTo>
                  <a:pt x="1945206" y="1866611"/>
                </a:lnTo>
                <a:lnTo>
                  <a:pt x="0" y="18666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21" r="-121"/>
            </a:stretch>
          </a:blipFill>
        </p:spPr>
      </p:sp>
      <p:sp>
        <p:nvSpPr>
          <p:cNvPr id="7" name="Freeform 7"/>
          <p:cNvSpPr/>
          <p:nvPr/>
        </p:nvSpPr>
        <p:spPr>
          <a:xfrm rot="-2700000">
            <a:off x="2232177" y="6806617"/>
            <a:ext cx="2421317" cy="2070134"/>
          </a:xfrm>
          <a:custGeom>
            <a:avLst/>
            <a:gdLst/>
            <a:ahLst/>
            <a:cxnLst/>
            <a:rect l="l" t="t" r="r" b="b"/>
            <a:pathLst>
              <a:path w="2421317" h="2070134">
                <a:moveTo>
                  <a:pt x="0" y="0"/>
                </a:moveTo>
                <a:lnTo>
                  <a:pt x="2421317" y="0"/>
                </a:lnTo>
                <a:lnTo>
                  <a:pt x="2421317" y="2070133"/>
                </a:lnTo>
                <a:lnTo>
                  <a:pt x="0" y="20701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109" b="-109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286083" y="3989594"/>
            <a:ext cx="2215795" cy="2597203"/>
          </a:xfrm>
          <a:custGeom>
            <a:avLst/>
            <a:gdLst/>
            <a:ahLst/>
            <a:cxnLst/>
            <a:rect l="l" t="t" r="r" b="b"/>
            <a:pathLst>
              <a:path w="2215795" h="2597203">
                <a:moveTo>
                  <a:pt x="0" y="0"/>
                </a:moveTo>
                <a:lnTo>
                  <a:pt x="2215795" y="0"/>
                </a:lnTo>
                <a:lnTo>
                  <a:pt x="2215795" y="2597202"/>
                </a:lnTo>
                <a:lnTo>
                  <a:pt x="0" y="25972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t="-34" b="-34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9931624" y="2059410"/>
            <a:ext cx="8047089" cy="6457569"/>
            <a:chOff x="0" y="0"/>
            <a:chExt cx="10729452" cy="861009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76200"/>
              <a:ext cx="10729452" cy="16888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9561"/>
                </a:lnSpc>
              </a:pPr>
              <a:r>
                <a:rPr lang="en-US" sz="8692">
                  <a:solidFill>
                    <a:srgbClr val="303030"/>
                  </a:solidFill>
                  <a:latin typeface="Montserrat Classic"/>
                </a:rPr>
                <a:t>INTEGRANTES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9443" y="4533513"/>
              <a:ext cx="10670009" cy="4076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95794" lvl="1" indent="-397897" algn="just">
                <a:lnSpc>
                  <a:spcPts val="4054"/>
                </a:lnSpc>
                <a:buFont typeface="Arial"/>
                <a:buChar char="•"/>
              </a:pPr>
              <a:r>
                <a:rPr lang="en-US" sz="3685">
                  <a:solidFill>
                    <a:srgbClr val="303030"/>
                  </a:solidFill>
                  <a:latin typeface="Open Sans Light Bold"/>
                </a:rPr>
                <a:t>Ana Clara Cordeiro Lima</a:t>
              </a:r>
            </a:p>
            <a:p>
              <a:pPr marL="795794" lvl="1" indent="-397897" algn="just">
                <a:lnSpc>
                  <a:spcPts val="4054"/>
                </a:lnSpc>
                <a:buFont typeface="Arial"/>
                <a:buChar char="•"/>
              </a:pPr>
              <a:r>
                <a:rPr lang="en-US" sz="3685">
                  <a:solidFill>
                    <a:srgbClr val="303030"/>
                  </a:solidFill>
                  <a:latin typeface="Open Sans Light Bold"/>
                </a:rPr>
                <a:t>Ariany Andrade</a:t>
              </a:r>
            </a:p>
            <a:p>
              <a:pPr marL="795794" lvl="1" indent="-397897" algn="just">
                <a:lnSpc>
                  <a:spcPts val="4054"/>
                </a:lnSpc>
                <a:buFont typeface="Arial"/>
                <a:buChar char="•"/>
              </a:pPr>
              <a:r>
                <a:rPr lang="en-US" sz="3685">
                  <a:solidFill>
                    <a:srgbClr val="303030"/>
                  </a:solidFill>
                  <a:latin typeface="Open Sans Light Bold"/>
                </a:rPr>
                <a:t>Danielle Trindade</a:t>
              </a:r>
            </a:p>
            <a:p>
              <a:pPr marL="795794" lvl="1" indent="-397897" algn="just">
                <a:lnSpc>
                  <a:spcPts val="4054"/>
                </a:lnSpc>
                <a:buFont typeface="Arial"/>
                <a:buChar char="•"/>
              </a:pPr>
              <a:r>
                <a:rPr lang="en-US" sz="3685">
                  <a:solidFill>
                    <a:srgbClr val="303030"/>
                  </a:solidFill>
                  <a:latin typeface="Open Sans Light Bold"/>
                </a:rPr>
                <a:t>Giovana Rocha</a:t>
              </a:r>
            </a:p>
            <a:p>
              <a:pPr marL="795794" lvl="1" indent="-397897" algn="just">
                <a:lnSpc>
                  <a:spcPts val="4054"/>
                </a:lnSpc>
                <a:buFont typeface="Arial"/>
                <a:buChar char="•"/>
              </a:pPr>
              <a:r>
                <a:rPr lang="en-US" sz="3685">
                  <a:solidFill>
                    <a:srgbClr val="303030"/>
                  </a:solidFill>
                  <a:latin typeface="Open Sans Light Bold"/>
                </a:rPr>
                <a:t>Maria Isadora Claudino</a:t>
              </a:r>
            </a:p>
            <a:p>
              <a:pPr marL="795794" lvl="1" indent="-397897" algn="just">
                <a:lnSpc>
                  <a:spcPts val="4054"/>
                </a:lnSpc>
                <a:buFont typeface="Arial"/>
                <a:buChar char="•"/>
              </a:pPr>
              <a:r>
                <a:rPr lang="en-US" sz="3685">
                  <a:solidFill>
                    <a:srgbClr val="303030"/>
                  </a:solidFill>
                  <a:latin typeface="Open Sans Light Bold"/>
                </a:rPr>
                <a:t>Thifany  Garcia</a:t>
              </a: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2811651" y="2844472"/>
              <a:ext cx="7917801" cy="267493"/>
            </a:xfrm>
            <a:prstGeom prst="rect">
              <a:avLst/>
            </a:prstGeom>
            <a:solidFill>
              <a:srgbClr val="74AEDB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003658" y="-559329"/>
            <a:ext cx="1754684" cy="341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50"/>
              </a:lnSpc>
            </a:pPr>
            <a:r>
              <a:rPr lang="en-US" sz="843" spc="168">
                <a:solidFill>
                  <a:srgbClr val="74AEDB"/>
                </a:solidFill>
                <a:latin typeface="Montserrat Classic"/>
              </a:rPr>
              <a:t>GUIA DE PRIMEIROS SOCORROS | 2020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BB6D513-1BB1-4709-808D-21E54FBB561A}"/>
              </a:ext>
            </a:extLst>
          </p:cNvPr>
          <p:cNvSpPr txBox="1"/>
          <p:nvPr/>
        </p:nvSpPr>
        <p:spPr>
          <a:xfrm>
            <a:off x="16154400" y="9063502"/>
            <a:ext cx="1962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hlinkClick r:id="rId16" action="ppaction://hlinksldjump"/>
              </a:rPr>
              <a:t>MENU</a:t>
            </a:r>
            <a:endParaRPr lang="pt-BR" sz="4800" dirty="0"/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AE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9048412" y="-1674541"/>
            <a:ext cx="9239588" cy="14278767"/>
          </a:xfrm>
          <a:prstGeom prst="rect">
            <a:avLst/>
          </a:prstGeom>
          <a:solidFill>
            <a:srgbClr val="303030"/>
          </a:solidFill>
        </p:spPr>
      </p:sp>
      <p:sp>
        <p:nvSpPr>
          <p:cNvPr id="3" name="AutoShape 3"/>
          <p:cNvSpPr/>
          <p:nvPr/>
        </p:nvSpPr>
        <p:spPr>
          <a:xfrm>
            <a:off x="2353659" y="977888"/>
            <a:ext cx="9777355" cy="8973907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pt-BR" dirty="0"/>
          </a:p>
        </p:txBody>
      </p:sp>
      <p:sp>
        <p:nvSpPr>
          <p:cNvPr id="4" name="TextBox 4"/>
          <p:cNvSpPr txBox="1"/>
          <p:nvPr/>
        </p:nvSpPr>
        <p:spPr>
          <a:xfrm>
            <a:off x="2861507" y="1725237"/>
            <a:ext cx="10806699" cy="1259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24"/>
              </a:lnSpc>
            </a:pPr>
            <a:r>
              <a:rPr lang="en-US" sz="8840">
                <a:solidFill>
                  <a:srgbClr val="303030"/>
                </a:solidFill>
                <a:latin typeface="Montserrat Classic Bold"/>
              </a:rPr>
              <a:t>ÍNDICE: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861507" y="3595349"/>
            <a:ext cx="15426493" cy="5960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3353" lvl="1" indent="-421677">
              <a:lnSpc>
                <a:spcPts val="5859"/>
              </a:lnSpc>
              <a:buFont typeface="Arial"/>
              <a:buChar char="•"/>
            </a:pPr>
            <a:r>
              <a:rPr lang="en-US" sz="3906" dirty="0">
                <a:solidFill>
                  <a:srgbClr val="303030"/>
                </a:solidFill>
                <a:latin typeface="Montserrat Light"/>
                <a:hlinkClick r:id="rId2" action="ppaction://hlinksldjump"/>
              </a:rPr>
              <a:t>O QUE É ANOREXIA ?;</a:t>
            </a:r>
            <a:endParaRPr lang="en-US" sz="3906" dirty="0">
              <a:solidFill>
                <a:srgbClr val="303030"/>
              </a:solidFill>
              <a:latin typeface="Montserrat Light"/>
            </a:endParaRPr>
          </a:p>
          <a:p>
            <a:pPr marL="843353" lvl="1" indent="-421677">
              <a:lnSpc>
                <a:spcPts val="5859"/>
              </a:lnSpc>
              <a:buFont typeface="Arial"/>
              <a:buChar char="•"/>
            </a:pPr>
            <a:r>
              <a:rPr lang="en-US" sz="3906" dirty="0">
                <a:solidFill>
                  <a:srgbClr val="303030"/>
                </a:solidFill>
                <a:latin typeface="Montserrat Light"/>
                <a:hlinkClick r:id="rId3" action="ppaction://hlinksldjump"/>
              </a:rPr>
              <a:t>SINTOMAS;</a:t>
            </a:r>
            <a:endParaRPr lang="en-US" sz="3906" dirty="0">
              <a:solidFill>
                <a:srgbClr val="303030"/>
              </a:solidFill>
              <a:latin typeface="Montserrat Light"/>
            </a:endParaRPr>
          </a:p>
          <a:p>
            <a:pPr marL="843353" lvl="1" indent="-421677">
              <a:lnSpc>
                <a:spcPts val="5859"/>
              </a:lnSpc>
              <a:buFont typeface="Arial"/>
              <a:buChar char="•"/>
            </a:pPr>
            <a:r>
              <a:rPr lang="en-US" sz="3906" dirty="0">
                <a:solidFill>
                  <a:srgbClr val="303030"/>
                </a:solidFill>
                <a:latin typeface="Montserrat Light"/>
                <a:hlinkClick r:id="rId4" action="ppaction://hlinksldjump"/>
              </a:rPr>
              <a:t>CAUSAS;</a:t>
            </a:r>
            <a:endParaRPr lang="en-US" sz="3906" dirty="0">
              <a:solidFill>
                <a:srgbClr val="303030"/>
              </a:solidFill>
              <a:latin typeface="Montserrat Light"/>
            </a:endParaRPr>
          </a:p>
          <a:p>
            <a:pPr marL="843353" lvl="1" indent="-421677">
              <a:lnSpc>
                <a:spcPts val="5859"/>
              </a:lnSpc>
              <a:buFont typeface="Arial"/>
              <a:buChar char="•"/>
            </a:pPr>
            <a:r>
              <a:rPr lang="en-US" sz="3906" dirty="0">
                <a:solidFill>
                  <a:srgbClr val="303030"/>
                </a:solidFill>
                <a:latin typeface="Montserrat Light"/>
                <a:hlinkClick r:id="rId5" action="ppaction://hlinksldjump"/>
              </a:rPr>
              <a:t>CASOS;</a:t>
            </a:r>
            <a:endParaRPr lang="en-US" sz="3906" dirty="0">
              <a:solidFill>
                <a:srgbClr val="303030"/>
              </a:solidFill>
              <a:latin typeface="Montserrat Light"/>
            </a:endParaRPr>
          </a:p>
          <a:p>
            <a:pPr marL="843353" lvl="1" indent="-421677">
              <a:lnSpc>
                <a:spcPts val="5859"/>
              </a:lnSpc>
              <a:buFont typeface="Arial"/>
              <a:buChar char="•"/>
            </a:pPr>
            <a:r>
              <a:rPr lang="en-US" sz="3906" dirty="0">
                <a:solidFill>
                  <a:srgbClr val="303030"/>
                </a:solidFill>
                <a:latin typeface="Montserrat Light"/>
                <a:hlinkClick r:id="rId6" action="ppaction://hlinksldjump"/>
              </a:rPr>
              <a:t>PREVENÇÃO;</a:t>
            </a:r>
            <a:endParaRPr lang="en-US" sz="3906" dirty="0">
              <a:solidFill>
                <a:srgbClr val="303030"/>
              </a:solidFill>
              <a:latin typeface="Montserrat Light"/>
            </a:endParaRPr>
          </a:p>
          <a:p>
            <a:pPr marL="843353" lvl="1" indent="-421677">
              <a:lnSpc>
                <a:spcPts val="5859"/>
              </a:lnSpc>
              <a:buFont typeface="Arial"/>
              <a:buChar char="•"/>
            </a:pPr>
            <a:r>
              <a:rPr lang="en-US" sz="3906" dirty="0">
                <a:solidFill>
                  <a:srgbClr val="303030"/>
                </a:solidFill>
                <a:latin typeface="Montserrat Light"/>
                <a:hlinkClick r:id="rId7" action="ppaction://hlinksldjump"/>
              </a:rPr>
              <a:t>TRATAMENTO;</a:t>
            </a:r>
            <a:endParaRPr lang="en-US" sz="3906" dirty="0">
              <a:solidFill>
                <a:srgbClr val="303030"/>
              </a:solidFill>
              <a:latin typeface="Montserrat Light"/>
            </a:endParaRPr>
          </a:p>
          <a:p>
            <a:pPr marL="843353" lvl="1" indent="-421677">
              <a:lnSpc>
                <a:spcPts val="5859"/>
              </a:lnSpc>
              <a:buFont typeface="Arial"/>
              <a:buChar char="•"/>
            </a:pPr>
            <a:r>
              <a:rPr lang="en-US" sz="3906" dirty="0">
                <a:solidFill>
                  <a:srgbClr val="303030"/>
                </a:solidFill>
                <a:latin typeface="Montserrat Light"/>
                <a:hlinkClick r:id="rId8" action="ppaction://hlinksldjump"/>
              </a:rPr>
              <a:t>INTEGRANTES;</a:t>
            </a:r>
            <a:endParaRPr lang="en-US" sz="3906" dirty="0">
              <a:solidFill>
                <a:srgbClr val="303030"/>
              </a:solidFill>
              <a:latin typeface="Montserrat Light"/>
            </a:endParaRPr>
          </a:p>
          <a:p>
            <a:pPr marL="843353" lvl="1" indent="-421677" algn="l">
              <a:lnSpc>
                <a:spcPts val="5859"/>
              </a:lnSpc>
              <a:buFont typeface="Arial"/>
              <a:buChar char="•"/>
            </a:pPr>
            <a:r>
              <a:rPr lang="en-US" sz="3906" dirty="0">
                <a:solidFill>
                  <a:srgbClr val="303030"/>
                </a:solidFill>
                <a:latin typeface="Montserrat Light"/>
                <a:hlinkClick r:id="rId9" action="ppaction://hlinksldjump"/>
              </a:rPr>
              <a:t>BIBLIOGRAFIA.</a:t>
            </a:r>
            <a:endParaRPr lang="en-US" sz="3906" dirty="0">
              <a:solidFill>
                <a:srgbClr val="303030"/>
              </a:solidFill>
              <a:latin typeface="Montserrat Light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2861507" y="2984336"/>
            <a:ext cx="5341196" cy="180446"/>
          </a:xfrm>
          <a:prstGeom prst="rect">
            <a:avLst/>
          </a:prstGeom>
          <a:solidFill>
            <a:srgbClr val="74AEDB"/>
          </a:solidFill>
        </p:spPr>
      </p:sp>
      <p:sp>
        <p:nvSpPr>
          <p:cNvPr id="7" name="Freeform 7"/>
          <p:cNvSpPr/>
          <p:nvPr/>
        </p:nvSpPr>
        <p:spPr>
          <a:xfrm>
            <a:off x="12089848" y="1649037"/>
            <a:ext cx="6731400" cy="5281938"/>
          </a:xfrm>
          <a:custGeom>
            <a:avLst/>
            <a:gdLst/>
            <a:ahLst/>
            <a:cxnLst/>
            <a:rect l="l" t="t" r="r" b="b"/>
            <a:pathLst>
              <a:path w="6731400" h="5281938">
                <a:moveTo>
                  <a:pt x="0" y="0"/>
                </a:moveTo>
                <a:lnTo>
                  <a:pt x="6731400" y="0"/>
                </a:lnTo>
                <a:lnTo>
                  <a:pt x="6731400" y="5281938"/>
                </a:lnTo>
                <a:lnTo>
                  <a:pt x="0" y="52819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225" b="-225"/>
            </a:stretch>
          </a:blipFill>
        </p:spPr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77814" y="1426226"/>
            <a:ext cx="8847449" cy="1369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512"/>
              </a:lnSpc>
            </a:pPr>
            <a:r>
              <a:rPr lang="en-US" sz="9557">
                <a:solidFill>
                  <a:srgbClr val="303030"/>
                </a:solidFill>
                <a:latin typeface="Montserrat Classic"/>
              </a:rPr>
              <a:t>BIBLIOGRAFIA </a:t>
            </a:r>
          </a:p>
        </p:txBody>
      </p:sp>
      <p:sp>
        <p:nvSpPr>
          <p:cNvPr id="3" name="AutoShape 3"/>
          <p:cNvSpPr/>
          <p:nvPr/>
        </p:nvSpPr>
        <p:spPr>
          <a:xfrm>
            <a:off x="3991060" y="3117476"/>
            <a:ext cx="10305880" cy="186547"/>
          </a:xfrm>
          <a:prstGeom prst="rect">
            <a:avLst/>
          </a:prstGeom>
          <a:solidFill>
            <a:srgbClr val="74AEDB"/>
          </a:solidFill>
        </p:spPr>
      </p:sp>
      <p:sp>
        <p:nvSpPr>
          <p:cNvPr id="4" name="TextBox 4"/>
          <p:cNvSpPr txBox="1"/>
          <p:nvPr/>
        </p:nvSpPr>
        <p:spPr>
          <a:xfrm>
            <a:off x="1003658" y="-559329"/>
            <a:ext cx="1754684" cy="341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50"/>
              </a:lnSpc>
            </a:pPr>
            <a:r>
              <a:rPr lang="en-US" sz="843" spc="168">
                <a:solidFill>
                  <a:srgbClr val="74AEDB"/>
                </a:solidFill>
                <a:latin typeface="Montserrat Classic"/>
              </a:rPr>
              <a:t>GUIA DE PRIMEIROS SOCORROS | 2020</a:t>
            </a:r>
          </a:p>
        </p:txBody>
      </p:sp>
      <p:sp>
        <p:nvSpPr>
          <p:cNvPr id="5" name="Freeform 5"/>
          <p:cNvSpPr/>
          <p:nvPr/>
        </p:nvSpPr>
        <p:spPr>
          <a:xfrm rot="-104130">
            <a:off x="13247881" y="-460753"/>
            <a:ext cx="6309092" cy="4381951"/>
          </a:xfrm>
          <a:custGeom>
            <a:avLst/>
            <a:gdLst/>
            <a:ahLst/>
            <a:cxnLst/>
            <a:rect l="l" t="t" r="r" b="b"/>
            <a:pathLst>
              <a:path w="6309092" h="4381951">
                <a:moveTo>
                  <a:pt x="0" y="0"/>
                </a:moveTo>
                <a:lnTo>
                  <a:pt x="6309092" y="0"/>
                </a:lnTo>
                <a:lnTo>
                  <a:pt x="6309092" y="4381952"/>
                </a:lnTo>
                <a:lnTo>
                  <a:pt x="0" y="43819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0799999">
            <a:off x="-725474" y="6916270"/>
            <a:ext cx="6309092" cy="4381951"/>
          </a:xfrm>
          <a:custGeom>
            <a:avLst/>
            <a:gdLst/>
            <a:ahLst/>
            <a:cxnLst/>
            <a:rect l="l" t="t" r="r" b="b"/>
            <a:pathLst>
              <a:path w="6309092" h="4381951">
                <a:moveTo>
                  <a:pt x="0" y="0"/>
                </a:moveTo>
                <a:lnTo>
                  <a:pt x="6309093" y="0"/>
                </a:lnTo>
                <a:lnTo>
                  <a:pt x="6309093" y="4381952"/>
                </a:lnTo>
                <a:lnTo>
                  <a:pt x="0" y="43819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400000">
            <a:off x="-1689044" y="-460753"/>
            <a:ext cx="6309092" cy="4381951"/>
          </a:xfrm>
          <a:custGeom>
            <a:avLst/>
            <a:gdLst/>
            <a:ahLst/>
            <a:cxnLst/>
            <a:rect l="l" t="t" r="r" b="b"/>
            <a:pathLst>
              <a:path w="6309092" h="4381951">
                <a:moveTo>
                  <a:pt x="0" y="0"/>
                </a:moveTo>
                <a:lnTo>
                  <a:pt x="6309092" y="0"/>
                </a:lnTo>
                <a:lnTo>
                  <a:pt x="6309092" y="4381952"/>
                </a:lnTo>
                <a:lnTo>
                  <a:pt x="0" y="43819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400000">
            <a:off x="14054974" y="6668415"/>
            <a:ext cx="5748375" cy="3992508"/>
          </a:xfrm>
          <a:custGeom>
            <a:avLst/>
            <a:gdLst/>
            <a:ahLst/>
            <a:cxnLst/>
            <a:rect l="l" t="t" r="r" b="b"/>
            <a:pathLst>
              <a:path w="5748375" h="3992508">
                <a:moveTo>
                  <a:pt x="0" y="0"/>
                </a:moveTo>
                <a:lnTo>
                  <a:pt x="5748375" y="0"/>
                </a:lnTo>
                <a:lnTo>
                  <a:pt x="5748375" y="3992508"/>
                </a:lnTo>
                <a:lnTo>
                  <a:pt x="0" y="3992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991060" y="3580248"/>
            <a:ext cx="10305880" cy="573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Open Sans Bold"/>
              </a:rPr>
              <a:t>https://youtu.be/Jm1Ntsy7rxw</a:t>
            </a:r>
          </a:p>
          <a:p>
            <a:pPr>
              <a:lnSpc>
                <a:spcPts val="4199"/>
              </a:lnSpc>
            </a:pPr>
            <a:endParaRPr lang="en-US" sz="2999">
              <a:solidFill>
                <a:srgbClr val="000000"/>
              </a:solidFill>
              <a:latin typeface="Open Sans Bold"/>
            </a:endParaRPr>
          </a:p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Open Sans Bold"/>
              </a:rPr>
              <a:t>https://youtu.be/k9cTbtCdB1I</a:t>
            </a:r>
          </a:p>
          <a:p>
            <a:pPr>
              <a:lnSpc>
                <a:spcPts val="4199"/>
              </a:lnSpc>
            </a:pPr>
            <a:endParaRPr lang="en-US" sz="2999">
              <a:solidFill>
                <a:srgbClr val="000000"/>
              </a:solidFill>
              <a:latin typeface="Open Sans Bold"/>
            </a:endParaRPr>
          </a:p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Open Sans Bold"/>
              </a:rPr>
              <a:t>https://youtu.be/Gl-cEGpJPOU</a:t>
            </a:r>
          </a:p>
          <a:p>
            <a:pPr>
              <a:lnSpc>
                <a:spcPts val="4199"/>
              </a:lnSpc>
            </a:pPr>
            <a:endParaRPr lang="en-US" sz="2999">
              <a:solidFill>
                <a:srgbClr val="000000"/>
              </a:solidFill>
              <a:latin typeface="Open Sans Bold"/>
            </a:endParaRPr>
          </a:p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Open Sans Bold"/>
              </a:rPr>
              <a:t>https://www.saude.go.gov.br/biblioteca/7557-anorexia-nervosa#:~:text=Descri%C3%A7%C3%A3o%3A%20%C3%89%20um%20dist%C3%BArbio%20alimentar,vomita%2C%20toma%20laxantes%20e%20diur%C3%A9ticos.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568AB80-1FDA-45A5-B353-8C4B02466EB3}"/>
              </a:ext>
            </a:extLst>
          </p:cNvPr>
          <p:cNvSpPr txBox="1"/>
          <p:nvPr/>
        </p:nvSpPr>
        <p:spPr>
          <a:xfrm>
            <a:off x="16154400" y="9063502"/>
            <a:ext cx="1962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hlinkClick r:id="rId4" action="ppaction://hlinksldjump"/>
              </a:rPr>
              <a:t>MENU</a:t>
            </a:r>
            <a:endParaRPr lang="pt-BR" sz="4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95425" y="5194277"/>
            <a:ext cx="4046814" cy="3175420"/>
          </a:xfrm>
          <a:custGeom>
            <a:avLst/>
            <a:gdLst/>
            <a:ahLst/>
            <a:cxnLst/>
            <a:rect l="l" t="t" r="r" b="b"/>
            <a:pathLst>
              <a:path w="4046814" h="3175420">
                <a:moveTo>
                  <a:pt x="0" y="0"/>
                </a:moveTo>
                <a:lnTo>
                  <a:pt x="4046815" y="0"/>
                </a:lnTo>
                <a:lnTo>
                  <a:pt x="4046815" y="3175420"/>
                </a:lnTo>
                <a:lnTo>
                  <a:pt x="0" y="3175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25" b="-22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3574320"/>
            <a:ext cx="13027150" cy="5094593"/>
            <a:chOff x="0" y="0"/>
            <a:chExt cx="17369534" cy="6792790"/>
          </a:xfrm>
        </p:grpSpPr>
        <p:sp>
          <p:nvSpPr>
            <p:cNvPr id="4" name="TextBox 4"/>
            <p:cNvSpPr txBox="1"/>
            <p:nvPr/>
          </p:nvSpPr>
          <p:spPr>
            <a:xfrm>
              <a:off x="0" y="76200"/>
              <a:ext cx="17369534" cy="16375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361"/>
                </a:lnSpc>
              </a:pPr>
              <a:r>
                <a:rPr lang="en-US" sz="8510">
                  <a:solidFill>
                    <a:srgbClr val="303030"/>
                  </a:solidFill>
                  <a:latin typeface="Montserrat Classic Bold"/>
                </a:rPr>
                <a:t>O QUE É ANOREXIA?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449622"/>
              <a:ext cx="17369534" cy="786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57"/>
                </a:lnSpc>
              </a:pPr>
              <a:r>
                <a:rPr lang="en-US" sz="4052">
                  <a:solidFill>
                    <a:srgbClr val="74AEDB"/>
                  </a:solidFill>
                  <a:latin typeface="Montserrat Classic Bold"/>
                </a:rPr>
                <a:t>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753783"/>
              <a:ext cx="17369534" cy="540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5"/>
                </a:lnSpc>
              </a:pPr>
              <a:endParaRPr/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2487952"/>
              <a:ext cx="6855176" cy="231594"/>
            </a:xfrm>
            <a:prstGeom prst="rect">
              <a:avLst/>
            </a:prstGeom>
            <a:solidFill>
              <a:srgbClr val="74AEDB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4925233" y="50777"/>
            <a:ext cx="3362767" cy="10287000"/>
          </a:xfrm>
          <a:custGeom>
            <a:avLst/>
            <a:gdLst/>
            <a:ahLst/>
            <a:cxnLst/>
            <a:rect l="l" t="t" r="r" b="b"/>
            <a:pathLst>
              <a:path w="3362767" h="10287000">
                <a:moveTo>
                  <a:pt x="0" y="0"/>
                </a:moveTo>
                <a:lnTo>
                  <a:pt x="3362767" y="0"/>
                </a:lnTo>
                <a:lnTo>
                  <a:pt x="336276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853" b="-9853"/>
            </a:stretch>
          </a:blipFill>
        </p:spPr>
      </p:sp>
      <p:sp>
        <p:nvSpPr>
          <p:cNvPr id="9" name="Freeform 9"/>
          <p:cNvSpPr/>
          <p:nvPr/>
        </p:nvSpPr>
        <p:spPr>
          <a:xfrm rot="-10342625">
            <a:off x="-901011" y="6178721"/>
            <a:ext cx="6309092" cy="4381951"/>
          </a:xfrm>
          <a:custGeom>
            <a:avLst/>
            <a:gdLst/>
            <a:ahLst/>
            <a:cxnLst/>
            <a:rect l="l" t="t" r="r" b="b"/>
            <a:pathLst>
              <a:path w="6309092" h="4381951">
                <a:moveTo>
                  <a:pt x="0" y="0"/>
                </a:moveTo>
                <a:lnTo>
                  <a:pt x="6309092" y="0"/>
                </a:lnTo>
                <a:lnTo>
                  <a:pt x="6309092" y="4381952"/>
                </a:lnTo>
                <a:lnTo>
                  <a:pt x="0" y="43819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4CC6FC8-BA73-418F-9F5D-A932E074273C}"/>
              </a:ext>
            </a:extLst>
          </p:cNvPr>
          <p:cNvSpPr txBox="1"/>
          <p:nvPr/>
        </p:nvSpPr>
        <p:spPr>
          <a:xfrm>
            <a:off x="16154400" y="9063502"/>
            <a:ext cx="1962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hlinkClick r:id="rId7" action="ppaction://hlinksldjump"/>
              </a:rPr>
              <a:t>MENU</a:t>
            </a:r>
            <a:endParaRPr lang="pt-BR" sz="4800" dirty="0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67201" y="-803672"/>
            <a:ext cx="19846986" cy="3836194"/>
          </a:xfrm>
          <a:prstGeom prst="rect">
            <a:avLst/>
          </a:prstGeom>
          <a:solidFill>
            <a:srgbClr val="74AEDB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710952"/>
            <a:ext cx="9745671" cy="1593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20"/>
              </a:lnSpc>
            </a:pPr>
            <a:r>
              <a:rPr lang="en-US" sz="11382" spc="1138">
                <a:solidFill>
                  <a:srgbClr val="FFFFFF"/>
                </a:solidFill>
                <a:latin typeface="Montserrat Classic Bold"/>
              </a:rPr>
              <a:t>SINTOMAS</a:t>
            </a:r>
          </a:p>
        </p:txBody>
      </p:sp>
      <p:sp>
        <p:nvSpPr>
          <p:cNvPr id="5" name="Freeform 5">
            <a:hlinkClick r:id="rId2" action="ppaction://hlinksldjump"/>
          </p:cNvPr>
          <p:cNvSpPr/>
          <p:nvPr/>
        </p:nvSpPr>
        <p:spPr>
          <a:xfrm>
            <a:off x="1080840" y="3959168"/>
            <a:ext cx="2368664" cy="2368664"/>
          </a:xfrm>
          <a:custGeom>
            <a:avLst/>
            <a:gdLst/>
            <a:ahLst/>
            <a:cxnLst/>
            <a:rect l="l" t="t" r="r" b="b"/>
            <a:pathLst>
              <a:path w="3158219" h="3158219">
                <a:moveTo>
                  <a:pt x="0" y="0"/>
                </a:moveTo>
                <a:lnTo>
                  <a:pt x="3158219" y="0"/>
                </a:lnTo>
                <a:lnTo>
                  <a:pt x="3158219" y="3158219"/>
                </a:lnTo>
                <a:lnTo>
                  <a:pt x="0" y="31582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hlinkClick r:id="rId2" action="ppaction://hlinksldjump"/>
          </p:cNvPr>
          <p:cNvSpPr/>
          <p:nvPr/>
        </p:nvSpPr>
        <p:spPr>
          <a:xfrm>
            <a:off x="1531445" y="4624353"/>
            <a:ext cx="1467453" cy="1254616"/>
          </a:xfrm>
          <a:custGeom>
            <a:avLst/>
            <a:gdLst/>
            <a:ahLst/>
            <a:cxnLst/>
            <a:rect l="l" t="t" r="r" b="b"/>
            <a:pathLst>
              <a:path w="1956604" h="1672822">
                <a:moveTo>
                  <a:pt x="0" y="0"/>
                </a:moveTo>
                <a:lnTo>
                  <a:pt x="1956604" y="0"/>
                </a:lnTo>
                <a:lnTo>
                  <a:pt x="1956604" y="1672821"/>
                </a:lnTo>
                <a:lnTo>
                  <a:pt x="0" y="16728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09" b="-109"/>
            </a:stretch>
          </a:blipFill>
        </p:spPr>
      </p:sp>
      <p:sp>
        <p:nvSpPr>
          <p:cNvPr id="7" name="Freeform 7">
            <a:hlinkClick r:id="rId7" action="ppaction://hlinksldjump"/>
          </p:cNvPr>
          <p:cNvSpPr/>
          <p:nvPr/>
        </p:nvSpPr>
        <p:spPr>
          <a:xfrm>
            <a:off x="9144000" y="3942876"/>
            <a:ext cx="2376897" cy="2376897"/>
          </a:xfrm>
          <a:custGeom>
            <a:avLst/>
            <a:gdLst/>
            <a:ahLst/>
            <a:cxnLst/>
            <a:rect l="l" t="t" r="r" b="b"/>
            <a:pathLst>
              <a:path w="2376897" h="2376897">
                <a:moveTo>
                  <a:pt x="0" y="0"/>
                </a:moveTo>
                <a:lnTo>
                  <a:pt x="2376897" y="0"/>
                </a:lnTo>
                <a:lnTo>
                  <a:pt x="2376897" y="2376897"/>
                </a:lnTo>
                <a:lnTo>
                  <a:pt x="0" y="23768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>
            <a:hlinkClick r:id="rId7" action="ppaction://hlinksldjump"/>
          </p:cNvPr>
          <p:cNvSpPr/>
          <p:nvPr/>
        </p:nvSpPr>
        <p:spPr>
          <a:xfrm>
            <a:off x="9566079" y="4360257"/>
            <a:ext cx="1315667" cy="1542134"/>
          </a:xfrm>
          <a:custGeom>
            <a:avLst/>
            <a:gdLst/>
            <a:ahLst/>
            <a:cxnLst/>
            <a:rect l="l" t="t" r="r" b="b"/>
            <a:pathLst>
              <a:path w="1315667" h="1542134">
                <a:moveTo>
                  <a:pt x="0" y="0"/>
                </a:moveTo>
                <a:lnTo>
                  <a:pt x="1315667" y="0"/>
                </a:lnTo>
                <a:lnTo>
                  <a:pt x="1315667" y="1542134"/>
                </a:lnTo>
                <a:lnTo>
                  <a:pt x="0" y="15421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34" b="-34"/>
            </a:stretch>
          </a:blipFill>
        </p:spPr>
      </p:sp>
      <p:sp>
        <p:nvSpPr>
          <p:cNvPr id="9" name="Freeform 9"/>
          <p:cNvSpPr/>
          <p:nvPr/>
        </p:nvSpPr>
        <p:spPr>
          <a:xfrm rot="938622">
            <a:off x="13929911" y="416569"/>
            <a:ext cx="3608397" cy="3776229"/>
          </a:xfrm>
          <a:custGeom>
            <a:avLst/>
            <a:gdLst/>
            <a:ahLst/>
            <a:cxnLst/>
            <a:rect l="l" t="t" r="r" b="b"/>
            <a:pathLst>
              <a:path w="3608397" h="3776229">
                <a:moveTo>
                  <a:pt x="0" y="0"/>
                </a:moveTo>
                <a:lnTo>
                  <a:pt x="3608397" y="0"/>
                </a:lnTo>
                <a:lnTo>
                  <a:pt x="3608397" y="3776229"/>
                </a:lnTo>
                <a:lnTo>
                  <a:pt x="0" y="37762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134" b="-134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990306" y="4869455"/>
            <a:ext cx="3061552" cy="586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72"/>
              </a:lnSpc>
            </a:pPr>
            <a:r>
              <a:rPr lang="en-US" sz="4156">
                <a:solidFill>
                  <a:srgbClr val="303030"/>
                </a:solidFill>
                <a:latin typeface="Montserrat Classic Bold"/>
              </a:rPr>
              <a:t>1. Corpo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63579" y="4862462"/>
            <a:ext cx="8888100" cy="575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4090">
                <a:solidFill>
                  <a:srgbClr val="303030"/>
                </a:solidFill>
                <a:latin typeface="Montserrat Classic Bold"/>
              </a:rPr>
              <a:t>2. Comportamento</a:t>
            </a:r>
          </a:p>
        </p:txBody>
      </p:sp>
      <p:sp>
        <p:nvSpPr>
          <p:cNvPr id="12" name="Freeform 12">
            <a:hlinkClick r:id="rId12" action="ppaction://hlinksldjump"/>
          </p:cNvPr>
          <p:cNvSpPr/>
          <p:nvPr/>
        </p:nvSpPr>
        <p:spPr>
          <a:xfrm>
            <a:off x="1080840" y="6889636"/>
            <a:ext cx="2368664" cy="2368664"/>
          </a:xfrm>
          <a:custGeom>
            <a:avLst/>
            <a:gdLst/>
            <a:ahLst/>
            <a:cxnLst/>
            <a:rect l="l" t="t" r="r" b="b"/>
            <a:pathLst>
              <a:path w="2368664" h="2368664">
                <a:moveTo>
                  <a:pt x="0" y="0"/>
                </a:moveTo>
                <a:lnTo>
                  <a:pt x="2368664" y="0"/>
                </a:lnTo>
                <a:lnTo>
                  <a:pt x="2368664" y="2368664"/>
                </a:lnTo>
                <a:lnTo>
                  <a:pt x="0" y="23686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>
            <a:hlinkClick r:id="rId12" action="ppaction://hlinksldjump"/>
          </p:cNvPr>
          <p:cNvSpPr/>
          <p:nvPr/>
        </p:nvSpPr>
        <p:spPr>
          <a:xfrm>
            <a:off x="1598809" y="7434529"/>
            <a:ext cx="1332726" cy="1278879"/>
          </a:xfrm>
          <a:custGeom>
            <a:avLst/>
            <a:gdLst/>
            <a:ahLst/>
            <a:cxnLst/>
            <a:rect l="l" t="t" r="r" b="b"/>
            <a:pathLst>
              <a:path w="1332726" h="1278879">
                <a:moveTo>
                  <a:pt x="0" y="0"/>
                </a:moveTo>
                <a:lnTo>
                  <a:pt x="1332726" y="0"/>
                </a:lnTo>
                <a:lnTo>
                  <a:pt x="1332726" y="1278878"/>
                </a:lnTo>
                <a:lnTo>
                  <a:pt x="0" y="127887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121" r="-121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990306" y="7799923"/>
            <a:ext cx="3061552" cy="586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72"/>
              </a:lnSpc>
            </a:pPr>
            <a:r>
              <a:rPr lang="en-US" sz="4156" dirty="0">
                <a:solidFill>
                  <a:srgbClr val="303030"/>
                </a:solidFill>
                <a:latin typeface="Montserrat Classic Bold"/>
              </a:rPr>
              <a:t>3. Peso </a:t>
            </a:r>
          </a:p>
        </p:txBody>
      </p:sp>
      <p:sp>
        <p:nvSpPr>
          <p:cNvPr id="15" name="Freeform 15">
            <a:hlinkClick r:id="rId15" action="ppaction://hlinksldjump"/>
          </p:cNvPr>
          <p:cNvSpPr/>
          <p:nvPr/>
        </p:nvSpPr>
        <p:spPr>
          <a:xfrm>
            <a:off x="9144000" y="6824455"/>
            <a:ext cx="2376897" cy="2376897"/>
          </a:xfrm>
          <a:custGeom>
            <a:avLst/>
            <a:gdLst/>
            <a:ahLst/>
            <a:cxnLst/>
            <a:rect l="l" t="t" r="r" b="b"/>
            <a:pathLst>
              <a:path w="2376897" h="2376897">
                <a:moveTo>
                  <a:pt x="0" y="0"/>
                </a:moveTo>
                <a:lnTo>
                  <a:pt x="2376897" y="0"/>
                </a:lnTo>
                <a:lnTo>
                  <a:pt x="2376897" y="2376897"/>
                </a:lnTo>
                <a:lnTo>
                  <a:pt x="0" y="23768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2063579" y="7744041"/>
            <a:ext cx="5434523" cy="575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4090">
                <a:solidFill>
                  <a:srgbClr val="303030"/>
                </a:solidFill>
                <a:latin typeface="Montserrat Classic Bold"/>
              </a:rPr>
              <a:t>4. Desenvolvimento</a:t>
            </a:r>
          </a:p>
        </p:txBody>
      </p:sp>
      <p:sp>
        <p:nvSpPr>
          <p:cNvPr id="17" name="Freeform 17">
            <a:hlinkClick r:id="rId15" action="ppaction://hlinksldjump"/>
          </p:cNvPr>
          <p:cNvSpPr/>
          <p:nvPr/>
        </p:nvSpPr>
        <p:spPr>
          <a:xfrm>
            <a:off x="9341560" y="7462573"/>
            <a:ext cx="1943678" cy="1108893"/>
          </a:xfrm>
          <a:custGeom>
            <a:avLst/>
            <a:gdLst/>
            <a:ahLst/>
            <a:cxnLst/>
            <a:rect l="l" t="t" r="r" b="b"/>
            <a:pathLst>
              <a:path w="1943678" h="1108893">
                <a:moveTo>
                  <a:pt x="0" y="0"/>
                </a:moveTo>
                <a:lnTo>
                  <a:pt x="1943677" y="0"/>
                </a:lnTo>
                <a:lnTo>
                  <a:pt x="1943677" y="1108893"/>
                </a:lnTo>
                <a:lnTo>
                  <a:pt x="0" y="110889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8" name="AutoShape 18"/>
          <p:cNvSpPr/>
          <p:nvPr/>
        </p:nvSpPr>
        <p:spPr>
          <a:xfrm rot="-5400000">
            <a:off x="4928133" y="6422010"/>
            <a:ext cx="5502940" cy="169639"/>
          </a:xfrm>
          <a:prstGeom prst="rect">
            <a:avLst/>
          </a:prstGeom>
          <a:solidFill>
            <a:srgbClr val="74AEDB"/>
          </a:solidFill>
        </p:spPr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396D51E-29DF-4EEF-ABC0-CBFC99085E6F}"/>
              </a:ext>
            </a:extLst>
          </p:cNvPr>
          <p:cNvSpPr txBox="1"/>
          <p:nvPr/>
        </p:nvSpPr>
        <p:spPr>
          <a:xfrm>
            <a:off x="16154400" y="9063502"/>
            <a:ext cx="1962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hlinkClick r:id="rId18" action="ppaction://hlinksldjump"/>
              </a:rPr>
              <a:t>MENU</a:t>
            </a:r>
            <a:endParaRPr lang="pt-BR" sz="4800" dirty="0"/>
          </a:p>
        </p:txBody>
      </p: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67201" y="-803672"/>
            <a:ext cx="19846986" cy="3836194"/>
          </a:xfrm>
          <a:prstGeom prst="rect">
            <a:avLst/>
          </a:prstGeom>
          <a:solidFill>
            <a:srgbClr val="74AEDB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710952"/>
            <a:ext cx="9745671" cy="1593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20"/>
              </a:lnSpc>
            </a:pPr>
            <a:r>
              <a:rPr lang="en-US" sz="11382" spc="1138">
                <a:solidFill>
                  <a:srgbClr val="FFFFFF"/>
                </a:solidFill>
                <a:latin typeface="Montserrat Classic Bold"/>
              </a:rPr>
              <a:t>SINTOMAS</a:t>
            </a:r>
          </a:p>
        </p:txBody>
      </p:sp>
      <p:sp>
        <p:nvSpPr>
          <p:cNvPr id="4" name="Freeform 4"/>
          <p:cNvSpPr/>
          <p:nvPr/>
        </p:nvSpPr>
        <p:spPr>
          <a:xfrm>
            <a:off x="431596" y="4485734"/>
            <a:ext cx="3580038" cy="3580038"/>
          </a:xfrm>
          <a:custGeom>
            <a:avLst/>
            <a:gdLst/>
            <a:ahLst/>
            <a:cxnLst/>
            <a:rect l="l" t="t" r="r" b="b"/>
            <a:pathLst>
              <a:path w="3580038" h="3580038">
                <a:moveTo>
                  <a:pt x="0" y="0"/>
                </a:moveTo>
                <a:lnTo>
                  <a:pt x="3580038" y="0"/>
                </a:lnTo>
                <a:lnTo>
                  <a:pt x="3580038" y="3580038"/>
                </a:lnTo>
                <a:lnTo>
                  <a:pt x="0" y="3580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12649" y="5491105"/>
            <a:ext cx="2217932" cy="1896248"/>
          </a:xfrm>
          <a:custGeom>
            <a:avLst/>
            <a:gdLst/>
            <a:ahLst/>
            <a:cxnLst/>
            <a:rect l="l" t="t" r="r" b="b"/>
            <a:pathLst>
              <a:path w="2217932" h="1896248">
                <a:moveTo>
                  <a:pt x="0" y="0"/>
                </a:moveTo>
                <a:lnTo>
                  <a:pt x="2217932" y="0"/>
                </a:lnTo>
                <a:lnTo>
                  <a:pt x="2217932" y="1896247"/>
                </a:lnTo>
                <a:lnTo>
                  <a:pt x="0" y="18962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09" b="-109"/>
            </a:stretch>
          </a:blipFill>
        </p:spPr>
      </p:sp>
      <p:sp>
        <p:nvSpPr>
          <p:cNvPr id="6" name="Freeform 6"/>
          <p:cNvSpPr/>
          <p:nvPr/>
        </p:nvSpPr>
        <p:spPr>
          <a:xfrm rot="938622">
            <a:off x="13929911" y="416569"/>
            <a:ext cx="3608397" cy="3776229"/>
          </a:xfrm>
          <a:custGeom>
            <a:avLst/>
            <a:gdLst/>
            <a:ahLst/>
            <a:cxnLst/>
            <a:rect l="l" t="t" r="r" b="b"/>
            <a:pathLst>
              <a:path w="3608397" h="3776229">
                <a:moveTo>
                  <a:pt x="0" y="0"/>
                </a:moveTo>
                <a:lnTo>
                  <a:pt x="3608397" y="0"/>
                </a:lnTo>
                <a:lnTo>
                  <a:pt x="3608397" y="3776229"/>
                </a:lnTo>
                <a:lnTo>
                  <a:pt x="0" y="37762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34" b="-134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658881" y="5693225"/>
            <a:ext cx="5480903" cy="777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0"/>
              </a:lnSpc>
            </a:pPr>
            <a:r>
              <a:rPr lang="en-US" sz="5428">
                <a:solidFill>
                  <a:srgbClr val="303030"/>
                </a:solidFill>
                <a:latin typeface="Montserrat Classic Bold"/>
              </a:rPr>
              <a:t>Corpo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42652" y="3923032"/>
            <a:ext cx="12950726" cy="1201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06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7142652" y="6508539"/>
            <a:ext cx="12950726" cy="506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88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7142652" y="7401076"/>
            <a:ext cx="12950726" cy="419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4"/>
              </a:lnSpc>
            </a:pPr>
            <a:endParaRPr/>
          </a:p>
        </p:txBody>
      </p:sp>
      <p:sp>
        <p:nvSpPr>
          <p:cNvPr id="11" name="AutoShape 11"/>
          <p:cNvSpPr/>
          <p:nvPr/>
        </p:nvSpPr>
        <p:spPr>
          <a:xfrm rot="-5400000">
            <a:off x="5853483" y="6612650"/>
            <a:ext cx="5111220" cy="172676"/>
          </a:xfrm>
          <a:prstGeom prst="rect">
            <a:avLst/>
          </a:prstGeom>
          <a:solidFill>
            <a:srgbClr val="74AEDB"/>
          </a:solidFill>
        </p:spPr>
      </p:sp>
      <p:sp>
        <p:nvSpPr>
          <p:cNvPr id="12" name="Freeform 12"/>
          <p:cNvSpPr/>
          <p:nvPr/>
        </p:nvSpPr>
        <p:spPr>
          <a:xfrm rot="-1280498">
            <a:off x="15223531" y="6278423"/>
            <a:ext cx="7443206" cy="6401157"/>
          </a:xfrm>
          <a:custGeom>
            <a:avLst/>
            <a:gdLst/>
            <a:ahLst/>
            <a:cxnLst/>
            <a:rect l="l" t="t" r="r" b="b"/>
            <a:pathLst>
              <a:path w="7443206" h="6401157">
                <a:moveTo>
                  <a:pt x="0" y="0"/>
                </a:moveTo>
                <a:lnTo>
                  <a:pt x="7443206" y="0"/>
                </a:lnTo>
                <a:lnTo>
                  <a:pt x="7443206" y="6401157"/>
                </a:lnTo>
                <a:lnTo>
                  <a:pt x="0" y="64011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9144000" y="4067178"/>
            <a:ext cx="6120557" cy="4713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48"/>
              </a:lnSpc>
            </a:pPr>
            <a:r>
              <a:rPr lang="en-US" sz="3820">
                <a:solidFill>
                  <a:srgbClr val="000000"/>
                </a:solidFill>
                <a:latin typeface="Open Sans Bold"/>
              </a:rPr>
              <a:t>• Baixa temperatura </a:t>
            </a:r>
          </a:p>
          <a:p>
            <a:pPr algn="just">
              <a:lnSpc>
                <a:spcPts val="5348"/>
              </a:lnSpc>
            </a:pPr>
            <a:r>
              <a:rPr lang="en-US" sz="3820">
                <a:solidFill>
                  <a:srgbClr val="000000"/>
                </a:solidFill>
                <a:latin typeface="Open Sans Bold"/>
              </a:rPr>
              <a:t>• Desidratação</a:t>
            </a:r>
          </a:p>
          <a:p>
            <a:pPr algn="just">
              <a:lnSpc>
                <a:spcPts val="5348"/>
              </a:lnSpc>
            </a:pPr>
            <a:r>
              <a:rPr lang="en-US" sz="3820">
                <a:solidFill>
                  <a:srgbClr val="000000"/>
                </a:solidFill>
                <a:latin typeface="Open Sans Bold"/>
              </a:rPr>
              <a:t> • Desmaio</a:t>
            </a:r>
          </a:p>
          <a:p>
            <a:pPr algn="just">
              <a:lnSpc>
                <a:spcPts val="5348"/>
              </a:lnSpc>
            </a:pPr>
            <a:r>
              <a:rPr lang="en-US" sz="3820">
                <a:solidFill>
                  <a:srgbClr val="000000"/>
                </a:solidFill>
                <a:latin typeface="Open Sans Bold"/>
              </a:rPr>
              <a:t>• Fadiga</a:t>
            </a:r>
          </a:p>
          <a:p>
            <a:pPr algn="just">
              <a:lnSpc>
                <a:spcPts val="5348"/>
              </a:lnSpc>
            </a:pPr>
            <a:r>
              <a:rPr lang="en-US" sz="3820">
                <a:solidFill>
                  <a:srgbClr val="000000"/>
                </a:solidFill>
                <a:latin typeface="Open Sans Bold"/>
              </a:rPr>
              <a:t>• Pressão baixa</a:t>
            </a:r>
          </a:p>
          <a:p>
            <a:pPr algn="just">
              <a:lnSpc>
                <a:spcPts val="5348"/>
              </a:lnSpc>
            </a:pPr>
            <a:r>
              <a:rPr lang="en-US" sz="3820">
                <a:solidFill>
                  <a:srgbClr val="000000"/>
                </a:solidFill>
                <a:latin typeface="Open Sans Bold"/>
              </a:rPr>
              <a:t>• Tontura </a:t>
            </a:r>
          </a:p>
          <a:p>
            <a:pPr algn="just">
              <a:lnSpc>
                <a:spcPts val="5348"/>
              </a:lnSpc>
            </a:pPr>
            <a:r>
              <a:rPr lang="en-US" sz="3820">
                <a:solidFill>
                  <a:srgbClr val="000000"/>
                </a:solidFill>
                <a:latin typeface="Open Sans Bold"/>
              </a:rPr>
              <a:t> • Distúrbios do equilíbrio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3F0E303-858D-47DB-8DB1-E2FBE2072B11}"/>
              </a:ext>
            </a:extLst>
          </p:cNvPr>
          <p:cNvSpPr txBox="1"/>
          <p:nvPr/>
        </p:nvSpPr>
        <p:spPr>
          <a:xfrm>
            <a:off x="16154400" y="9063502"/>
            <a:ext cx="1962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hlinkClick r:id="rId10" action="ppaction://hlinksldjump"/>
              </a:rPr>
              <a:t>MENU</a:t>
            </a:r>
            <a:endParaRPr lang="pt-BR" sz="4800" dirty="0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67201" y="-803672"/>
            <a:ext cx="19846986" cy="3836194"/>
          </a:xfrm>
          <a:prstGeom prst="rect">
            <a:avLst/>
          </a:prstGeom>
          <a:solidFill>
            <a:srgbClr val="74AEDB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710952"/>
            <a:ext cx="9745671" cy="1593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20"/>
              </a:lnSpc>
            </a:pPr>
            <a:r>
              <a:rPr lang="en-US" sz="11382" spc="1138">
                <a:solidFill>
                  <a:srgbClr val="FFFFFF"/>
                </a:solidFill>
                <a:latin typeface="Montserrat Classic Bold"/>
              </a:rPr>
              <a:t>SINTOMAS</a:t>
            </a:r>
          </a:p>
        </p:txBody>
      </p:sp>
      <p:sp>
        <p:nvSpPr>
          <p:cNvPr id="4" name="Freeform 4"/>
          <p:cNvSpPr/>
          <p:nvPr/>
        </p:nvSpPr>
        <p:spPr>
          <a:xfrm rot="938622">
            <a:off x="13929911" y="416569"/>
            <a:ext cx="3608397" cy="3776229"/>
          </a:xfrm>
          <a:custGeom>
            <a:avLst/>
            <a:gdLst/>
            <a:ahLst/>
            <a:cxnLst/>
            <a:rect l="l" t="t" r="r" b="b"/>
            <a:pathLst>
              <a:path w="3608397" h="3776229">
                <a:moveTo>
                  <a:pt x="0" y="0"/>
                </a:moveTo>
                <a:lnTo>
                  <a:pt x="3608397" y="0"/>
                </a:lnTo>
                <a:lnTo>
                  <a:pt x="3608397" y="3776229"/>
                </a:lnTo>
                <a:lnTo>
                  <a:pt x="0" y="37762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34" b="-13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136259" y="6024306"/>
            <a:ext cx="5007741" cy="627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20"/>
              </a:lnSpc>
            </a:pPr>
            <a:r>
              <a:rPr lang="en-US" sz="4382">
                <a:solidFill>
                  <a:srgbClr val="303030"/>
                </a:solidFill>
                <a:latin typeface="Montserrat Classic Bold"/>
              </a:rPr>
              <a:t>Comportamento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142652" y="3923032"/>
            <a:ext cx="12950726" cy="1201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06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7142652" y="6508539"/>
            <a:ext cx="12950726" cy="506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88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7142652" y="7401076"/>
            <a:ext cx="12950726" cy="419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4"/>
              </a:lnSpc>
            </a:pPr>
            <a:endParaRPr/>
          </a:p>
        </p:txBody>
      </p:sp>
      <p:sp>
        <p:nvSpPr>
          <p:cNvPr id="9" name="AutoShape 9"/>
          <p:cNvSpPr/>
          <p:nvPr/>
        </p:nvSpPr>
        <p:spPr>
          <a:xfrm rot="-5400000">
            <a:off x="6798553" y="6656545"/>
            <a:ext cx="5111220" cy="172676"/>
          </a:xfrm>
          <a:prstGeom prst="rect">
            <a:avLst/>
          </a:prstGeom>
          <a:solidFill>
            <a:srgbClr val="74AEDB"/>
          </a:solidFill>
        </p:spPr>
      </p:sp>
      <p:sp>
        <p:nvSpPr>
          <p:cNvPr id="10" name="Freeform 10"/>
          <p:cNvSpPr/>
          <p:nvPr/>
        </p:nvSpPr>
        <p:spPr>
          <a:xfrm>
            <a:off x="431596" y="4485734"/>
            <a:ext cx="3580038" cy="3580038"/>
          </a:xfrm>
          <a:custGeom>
            <a:avLst/>
            <a:gdLst/>
            <a:ahLst/>
            <a:cxnLst/>
            <a:rect l="l" t="t" r="r" b="b"/>
            <a:pathLst>
              <a:path w="3580038" h="3580038">
                <a:moveTo>
                  <a:pt x="0" y="0"/>
                </a:moveTo>
                <a:lnTo>
                  <a:pt x="3580038" y="0"/>
                </a:lnTo>
                <a:lnTo>
                  <a:pt x="3580038" y="3580038"/>
                </a:lnTo>
                <a:lnTo>
                  <a:pt x="0" y="35800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8700" y="5143500"/>
            <a:ext cx="2005468" cy="2350672"/>
          </a:xfrm>
          <a:custGeom>
            <a:avLst/>
            <a:gdLst/>
            <a:ahLst/>
            <a:cxnLst/>
            <a:rect l="l" t="t" r="r" b="b"/>
            <a:pathLst>
              <a:path w="2005468" h="2350672">
                <a:moveTo>
                  <a:pt x="0" y="0"/>
                </a:moveTo>
                <a:lnTo>
                  <a:pt x="2005468" y="0"/>
                </a:lnTo>
                <a:lnTo>
                  <a:pt x="2005468" y="2350672"/>
                </a:lnTo>
                <a:lnTo>
                  <a:pt x="0" y="23506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34" b="-34"/>
            </a:stretch>
          </a:blipFill>
        </p:spPr>
      </p:sp>
      <p:sp>
        <p:nvSpPr>
          <p:cNvPr id="12" name="Freeform 12"/>
          <p:cNvSpPr/>
          <p:nvPr/>
        </p:nvSpPr>
        <p:spPr>
          <a:xfrm rot="-1280498">
            <a:off x="15223531" y="6278423"/>
            <a:ext cx="7443206" cy="6401157"/>
          </a:xfrm>
          <a:custGeom>
            <a:avLst/>
            <a:gdLst/>
            <a:ahLst/>
            <a:cxnLst/>
            <a:rect l="l" t="t" r="r" b="b"/>
            <a:pathLst>
              <a:path w="7443206" h="6401157">
                <a:moveTo>
                  <a:pt x="0" y="0"/>
                </a:moveTo>
                <a:lnTo>
                  <a:pt x="7443206" y="0"/>
                </a:lnTo>
                <a:lnTo>
                  <a:pt x="7443206" y="6401157"/>
                </a:lnTo>
                <a:lnTo>
                  <a:pt x="0" y="64011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9784511" y="4989457"/>
            <a:ext cx="7653933" cy="2895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78"/>
              </a:lnSpc>
            </a:pPr>
            <a:r>
              <a:rPr lang="en-US" sz="4127">
                <a:solidFill>
                  <a:srgbClr val="000000"/>
                </a:solidFill>
                <a:latin typeface="Open Sans Bold"/>
              </a:rPr>
              <a:t>•Comportamento compulsivo</a:t>
            </a:r>
          </a:p>
          <a:p>
            <a:pPr>
              <a:lnSpc>
                <a:spcPts val="5778"/>
              </a:lnSpc>
            </a:pPr>
            <a:r>
              <a:rPr lang="en-US" sz="4127">
                <a:solidFill>
                  <a:srgbClr val="000000"/>
                </a:solidFill>
                <a:latin typeface="Open Sans Bold"/>
              </a:rPr>
              <a:t>•Compulsão alimentar</a:t>
            </a:r>
          </a:p>
          <a:p>
            <a:pPr>
              <a:lnSpc>
                <a:spcPts val="5778"/>
              </a:lnSpc>
            </a:pPr>
            <a:r>
              <a:rPr lang="en-US" sz="4127">
                <a:solidFill>
                  <a:srgbClr val="000000"/>
                </a:solidFill>
                <a:latin typeface="Open Sans Bold"/>
              </a:rPr>
              <a:t> •Hiperatividade</a:t>
            </a:r>
          </a:p>
          <a:p>
            <a:pPr>
              <a:lnSpc>
                <a:spcPts val="5778"/>
              </a:lnSpc>
            </a:pPr>
            <a:r>
              <a:rPr lang="en-US" sz="4127">
                <a:solidFill>
                  <a:srgbClr val="000000"/>
                </a:solidFill>
                <a:latin typeface="Open Sans Bold"/>
              </a:rPr>
              <a:t>•Isolamento social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BD2794B-2522-4C76-9FC9-7B9D8FC3FC36}"/>
              </a:ext>
            </a:extLst>
          </p:cNvPr>
          <p:cNvSpPr txBox="1"/>
          <p:nvPr/>
        </p:nvSpPr>
        <p:spPr>
          <a:xfrm>
            <a:off x="16154400" y="9063502"/>
            <a:ext cx="1962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hlinkClick r:id="rId10" action="ppaction://hlinksldjump"/>
              </a:rPr>
              <a:t>MENU</a:t>
            </a:r>
            <a:endParaRPr lang="pt-BR" sz="4800" dirty="0"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67201" y="-803672"/>
            <a:ext cx="19846986" cy="3836194"/>
          </a:xfrm>
          <a:prstGeom prst="rect">
            <a:avLst/>
          </a:prstGeom>
          <a:solidFill>
            <a:srgbClr val="74AEDB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710952"/>
            <a:ext cx="9745671" cy="1593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20"/>
              </a:lnSpc>
            </a:pPr>
            <a:r>
              <a:rPr lang="en-US" sz="11382" spc="1138">
                <a:solidFill>
                  <a:srgbClr val="FFFFFF"/>
                </a:solidFill>
                <a:latin typeface="Montserrat Classic Bold"/>
              </a:rPr>
              <a:t>SINTOMAS</a:t>
            </a:r>
          </a:p>
        </p:txBody>
      </p:sp>
      <p:sp>
        <p:nvSpPr>
          <p:cNvPr id="4" name="Freeform 4"/>
          <p:cNvSpPr/>
          <p:nvPr/>
        </p:nvSpPr>
        <p:spPr>
          <a:xfrm>
            <a:off x="431596" y="4485734"/>
            <a:ext cx="3580038" cy="3580038"/>
          </a:xfrm>
          <a:custGeom>
            <a:avLst/>
            <a:gdLst/>
            <a:ahLst/>
            <a:cxnLst/>
            <a:rect l="l" t="t" r="r" b="b"/>
            <a:pathLst>
              <a:path w="3580038" h="3580038">
                <a:moveTo>
                  <a:pt x="0" y="0"/>
                </a:moveTo>
                <a:lnTo>
                  <a:pt x="3580038" y="0"/>
                </a:lnTo>
                <a:lnTo>
                  <a:pt x="3580038" y="3580038"/>
                </a:lnTo>
                <a:lnTo>
                  <a:pt x="0" y="3580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38622">
            <a:off x="13929911" y="416569"/>
            <a:ext cx="3608397" cy="3776229"/>
          </a:xfrm>
          <a:custGeom>
            <a:avLst/>
            <a:gdLst/>
            <a:ahLst/>
            <a:cxnLst/>
            <a:rect l="l" t="t" r="r" b="b"/>
            <a:pathLst>
              <a:path w="3608397" h="3776229">
                <a:moveTo>
                  <a:pt x="0" y="0"/>
                </a:moveTo>
                <a:lnTo>
                  <a:pt x="3608397" y="0"/>
                </a:lnTo>
                <a:lnTo>
                  <a:pt x="3608397" y="3776229"/>
                </a:lnTo>
                <a:lnTo>
                  <a:pt x="0" y="3776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34" b="-13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829012" y="5756346"/>
            <a:ext cx="4627280" cy="886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0"/>
              </a:lnSpc>
            </a:pPr>
            <a:r>
              <a:rPr lang="en-US" sz="6282">
                <a:solidFill>
                  <a:srgbClr val="303030"/>
                </a:solidFill>
                <a:latin typeface="Montserrat Classic Bold"/>
              </a:rPr>
              <a:t>Peso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42652" y="3923032"/>
            <a:ext cx="12950726" cy="1201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06"/>
              </a:lnSpc>
            </a:pPr>
            <a:endParaRPr/>
          </a:p>
        </p:txBody>
      </p:sp>
      <p:sp>
        <p:nvSpPr>
          <p:cNvPr id="8" name="AutoShape 8"/>
          <p:cNvSpPr/>
          <p:nvPr/>
        </p:nvSpPr>
        <p:spPr>
          <a:xfrm rot="-5400000">
            <a:off x="6674728" y="6384101"/>
            <a:ext cx="5111220" cy="172676"/>
          </a:xfrm>
          <a:prstGeom prst="rect">
            <a:avLst/>
          </a:prstGeom>
          <a:solidFill>
            <a:srgbClr val="74AEDB"/>
          </a:solidFill>
        </p:spPr>
      </p:sp>
      <p:sp>
        <p:nvSpPr>
          <p:cNvPr id="9" name="Freeform 9"/>
          <p:cNvSpPr/>
          <p:nvPr/>
        </p:nvSpPr>
        <p:spPr>
          <a:xfrm>
            <a:off x="1224542" y="5318965"/>
            <a:ext cx="1994147" cy="1913575"/>
          </a:xfrm>
          <a:custGeom>
            <a:avLst/>
            <a:gdLst/>
            <a:ahLst/>
            <a:cxnLst/>
            <a:rect l="l" t="t" r="r" b="b"/>
            <a:pathLst>
              <a:path w="1994147" h="1913575">
                <a:moveTo>
                  <a:pt x="0" y="0"/>
                </a:moveTo>
                <a:lnTo>
                  <a:pt x="1994147" y="0"/>
                </a:lnTo>
                <a:lnTo>
                  <a:pt x="1994147" y="1913576"/>
                </a:lnTo>
                <a:lnTo>
                  <a:pt x="0" y="19135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21" r="-121"/>
            </a:stretch>
          </a:blipFill>
        </p:spPr>
      </p:sp>
      <p:sp>
        <p:nvSpPr>
          <p:cNvPr id="10" name="Freeform 10"/>
          <p:cNvSpPr/>
          <p:nvPr/>
        </p:nvSpPr>
        <p:spPr>
          <a:xfrm rot="-1280498">
            <a:off x="15223531" y="6278423"/>
            <a:ext cx="7443206" cy="6401157"/>
          </a:xfrm>
          <a:custGeom>
            <a:avLst/>
            <a:gdLst/>
            <a:ahLst/>
            <a:cxnLst/>
            <a:rect l="l" t="t" r="r" b="b"/>
            <a:pathLst>
              <a:path w="7443206" h="6401157">
                <a:moveTo>
                  <a:pt x="0" y="0"/>
                </a:moveTo>
                <a:lnTo>
                  <a:pt x="7443206" y="0"/>
                </a:lnTo>
                <a:lnTo>
                  <a:pt x="7443206" y="6401157"/>
                </a:lnTo>
                <a:lnTo>
                  <a:pt x="0" y="64011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738759" y="5251027"/>
            <a:ext cx="8875401" cy="2344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50"/>
              </a:lnSpc>
            </a:pPr>
            <a:r>
              <a:rPr lang="en-US" sz="4464">
                <a:solidFill>
                  <a:srgbClr val="000000"/>
                </a:solidFill>
                <a:latin typeface="Open Sans Bold"/>
              </a:rPr>
              <a:t>•Abaixo do peso</a:t>
            </a:r>
          </a:p>
          <a:p>
            <a:pPr>
              <a:lnSpc>
                <a:spcPts val="6250"/>
              </a:lnSpc>
            </a:pPr>
            <a:r>
              <a:rPr lang="en-US" sz="4464">
                <a:solidFill>
                  <a:srgbClr val="000000"/>
                </a:solidFill>
                <a:latin typeface="Open Sans Bold"/>
              </a:rPr>
              <a:t>•Perda de peso  </a:t>
            </a:r>
          </a:p>
          <a:p>
            <a:pPr>
              <a:lnSpc>
                <a:spcPts val="6250"/>
              </a:lnSpc>
            </a:pPr>
            <a:r>
              <a:rPr lang="en-US" sz="4464">
                <a:solidFill>
                  <a:srgbClr val="000000"/>
                </a:solidFill>
                <a:latin typeface="Open Sans Bold"/>
              </a:rPr>
              <a:t>•Magreza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CAA2D71-92CE-4075-91C5-A6F9B16706D1}"/>
              </a:ext>
            </a:extLst>
          </p:cNvPr>
          <p:cNvSpPr txBox="1"/>
          <p:nvPr/>
        </p:nvSpPr>
        <p:spPr>
          <a:xfrm>
            <a:off x="16154400" y="9063502"/>
            <a:ext cx="1962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hlinkClick r:id="rId10" action="ppaction://hlinksldjump"/>
              </a:rPr>
              <a:t>MENU</a:t>
            </a:r>
            <a:endParaRPr lang="pt-BR" sz="4800" dirty="0"/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67201" y="-803672"/>
            <a:ext cx="19846986" cy="3836194"/>
          </a:xfrm>
          <a:prstGeom prst="rect">
            <a:avLst/>
          </a:prstGeom>
          <a:solidFill>
            <a:srgbClr val="74AEDB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710952"/>
            <a:ext cx="9745671" cy="1593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20"/>
              </a:lnSpc>
            </a:pPr>
            <a:r>
              <a:rPr lang="en-US" sz="11382" spc="1138">
                <a:solidFill>
                  <a:srgbClr val="FFFFFF"/>
                </a:solidFill>
                <a:latin typeface="Montserrat Classic Bold"/>
              </a:rPr>
              <a:t>SINTOMAS</a:t>
            </a:r>
          </a:p>
        </p:txBody>
      </p:sp>
      <p:sp>
        <p:nvSpPr>
          <p:cNvPr id="4" name="Freeform 4"/>
          <p:cNvSpPr/>
          <p:nvPr/>
        </p:nvSpPr>
        <p:spPr>
          <a:xfrm>
            <a:off x="431596" y="4485734"/>
            <a:ext cx="3580038" cy="3580038"/>
          </a:xfrm>
          <a:custGeom>
            <a:avLst/>
            <a:gdLst/>
            <a:ahLst/>
            <a:cxnLst/>
            <a:rect l="l" t="t" r="r" b="b"/>
            <a:pathLst>
              <a:path w="3580038" h="3580038">
                <a:moveTo>
                  <a:pt x="0" y="0"/>
                </a:moveTo>
                <a:lnTo>
                  <a:pt x="3580038" y="0"/>
                </a:lnTo>
                <a:lnTo>
                  <a:pt x="3580038" y="3580038"/>
                </a:lnTo>
                <a:lnTo>
                  <a:pt x="0" y="3580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38622">
            <a:off x="13929911" y="416569"/>
            <a:ext cx="3608397" cy="3776229"/>
          </a:xfrm>
          <a:custGeom>
            <a:avLst/>
            <a:gdLst/>
            <a:ahLst/>
            <a:cxnLst/>
            <a:rect l="l" t="t" r="r" b="b"/>
            <a:pathLst>
              <a:path w="3608397" h="3776229">
                <a:moveTo>
                  <a:pt x="0" y="0"/>
                </a:moveTo>
                <a:lnTo>
                  <a:pt x="3608397" y="0"/>
                </a:lnTo>
                <a:lnTo>
                  <a:pt x="3608397" y="3776229"/>
                </a:lnTo>
                <a:lnTo>
                  <a:pt x="0" y="3776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34" b="-13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110799" y="5972362"/>
            <a:ext cx="4934035" cy="604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71"/>
              </a:lnSpc>
            </a:pPr>
            <a:r>
              <a:rPr lang="en-US" sz="4246">
                <a:solidFill>
                  <a:srgbClr val="303030"/>
                </a:solidFill>
                <a:latin typeface="Montserrat Classic Bold"/>
              </a:rPr>
              <a:t>Desenvolvimento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42652" y="3923032"/>
            <a:ext cx="12950726" cy="1201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06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7142652" y="6508539"/>
            <a:ext cx="12950726" cy="506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88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7142652" y="7401076"/>
            <a:ext cx="12950726" cy="419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4"/>
              </a:lnSpc>
            </a:pPr>
            <a:endParaRPr/>
          </a:p>
        </p:txBody>
      </p:sp>
      <p:sp>
        <p:nvSpPr>
          <p:cNvPr id="10" name="AutoShape 10"/>
          <p:cNvSpPr/>
          <p:nvPr/>
        </p:nvSpPr>
        <p:spPr>
          <a:xfrm rot="-5400000">
            <a:off x="6674728" y="6384101"/>
            <a:ext cx="5111220" cy="172676"/>
          </a:xfrm>
          <a:prstGeom prst="rect">
            <a:avLst/>
          </a:prstGeom>
          <a:solidFill>
            <a:srgbClr val="74AEDB"/>
          </a:solidFill>
        </p:spPr>
      </p:sp>
      <p:sp>
        <p:nvSpPr>
          <p:cNvPr id="11" name="Freeform 11"/>
          <p:cNvSpPr/>
          <p:nvPr/>
        </p:nvSpPr>
        <p:spPr>
          <a:xfrm>
            <a:off x="780855" y="5453781"/>
            <a:ext cx="2881520" cy="1643944"/>
          </a:xfrm>
          <a:custGeom>
            <a:avLst/>
            <a:gdLst/>
            <a:ahLst/>
            <a:cxnLst/>
            <a:rect l="l" t="t" r="r" b="b"/>
            <a:pathLst>
              <a:path w="2881520" h="1643944">
                <a:moveTo>
                  <a:pt x="0" y="0"/>
                </a:moveTo>
                <a:lnTo>
                  <a:pt x="2881520" y="0"/>
                </a:lnTo>
                <a:lnTo>
                  <a:pt x="2881520" y="1643944"/>
                </a:lnTo>
                <a:lnTo>
                  <a:pt x="0" y="16439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80" r="-80"/>
            </a:stretch>
          </a:blipFill>
        </p:spPr>
      </p:sp>
      <p:sp>
        <p:nvSpPr>
          <p:cNvPr id="12" name="Freeform 12"/>
          <p:cNvSpPr/>
          <p:nvPr/>
        </p:nvSpPr>
        <p:spPr>
          <a:xfrm rot="-1280498">
            <a:off x="15223531" y="6278423"/>
            <a:ext cx="7443206" cy="6401157"/>
          </a:xfrm>
          <a:custGeom>
            <a:avLst/>
            <a:gdLst/>
            <a:ahLst/>
            <a:cxnLst/>
            <a:rect l="l" t="t" r="r" b="b"/>
            <a:pathLst>
              <a:path w="7443206" h="6401157">
                <a:moveTo>
                  <a:pt x="0" y="0"/>
                </a:moveTo>
                <a:lnTo>
                  <a:pt x="7443206" y="0"/>
                </a:lnTo>
                <a:lnTo>
                  <a:pt x="7443206" y="6401157"/>
                </a:lnTo>
                <a:lnTo>
                  <a:pt x="0" y="64011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9522119" y="5482618"/>
            <a:ext cx="9583667" cy="1437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28"/>
              </a:lnSpc>
            </a:pPr>
            <a:r>
              <a:rPr lang="en-US" sz="4163">
                <a:solidFill>
                  <a:srgbClr val="000000"/>
                </a:solidFill>
                <a:latin typeface="Open Sans Bold"/>
              </a:rPr>
              <a:t>• Crescimento lento </a:t>
            </a:r>
          </a:p>
          <a:p>
            <a:pPr>
              <a:lnSpc>
                <a:spcPts val="5828"/>
              </a:lnSpc>
            </a:pPr>
            <a:r>
              <a:rPr lang="en-US" sz="4163">
                <a:solidFill>
                  <a:srgbClr val="000000"/>
                </a:solidFill>
                <a:latin typeface="Open Sans Bold"/>
              </a:rPr>
              <a:t>• Puberdade atrasada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00914CE-7BC6-42CC-B670-28D045BDD9C9}"/>
              </a:ext>
            </a:extLst>
          </p:cNvPr>
          <p:cNvSpPr txBox="1"/>
          <p:nvPr/>
        </p:nvSpPr>
        <p:spPr>
          <a:xfrm>
            <a:off x="16154400" y="9063502"/>
            <a:ext cx="1962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hlinkClick r:id="rId10" action="ppaction://hlinksldjump"/>
              </a:rPr>
              <a:t>MENU</a:t>
            </a:r>
            <a:endParaRPr lang="pt-BR" sz="4800" dirty="0"/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846" t="15707" r="2712" b="308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2038915" y="1717134"/>
            <a:ext cx="14415700" cy="6852731"/>
          </a:xfrm>
          <a:prstGeom prst="rect">
            <a:avLst/>
          </a:prstGeom>
          <a:solidFill>
            <a:srgbClr val="FFFFFF">
              <a:alpha val="52941"/>
            </a:srgbClr>
          </a:solid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482462" y="3234090"/>
            <a:ext cx="3682349" cy="3682335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D9D9D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3646087" y="3397715"/>
            <a:ext cx="3355100" cy="3355086"/>
            <a:chOff x="0" y="0"/>
            <a:chExt cx="6350000" cy="6349975"/>
          </a:xfrm>
        </p:grpSpPr>
        <p:sp>
          <p:nvSpPr>
            <p:cNvPr id="7" name="Freeform 7">
              <a:hlinkClick r:id="rId3" action="ppaction://hlinksldjump"/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2647754" y="2155593"/>
            <a:ext cx="13700264" cy="1536345"/>
            <a:chOff x="0" y="0"/>
            <a:chExt cx="18267018" cy="2048460"/>
          </a:xfrm>
        </p:grpSpPr>
        <p:sp>
          <p:nvSpPr>
            <p:cNvPr id="9" name="TextBox 9"/>
            <p:cNvSpPr txBox="1"/>
            <p:nvPr/>
          </p:nvSpPr>
          <p:spPr>
            <a:xfrm>
              <a:off x="0" y="77425"/>
              <a:ext cx="18267018" cy="1293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441"/>
                </a:lnSpc>
              </a:pPr>
              <a:r>
                <a:rPr lang="en-US" sz="6764" spc="676">
                  <a:solidFill>
                    <a:srgbClr val="010102"/>
                  </a:solidFill>
                  <a:latin typeface="Montserrat Classic Bold"/>
                </a:rPr>
                <a:t>CAUSAS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554301"/>
              <a:ext cx="18267018" cy="5013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04"/>
                </a:lnSpc>
              </a:pPr>
              <a:endParaRPr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7739116" y="3302333"/>
            <a:ext cx="3682349" cy="3682335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D9D9D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7820336" y="3397715"/>
            <a:ext cx="3355100" cy="3355086"/>
            <a:chOff x="0" y="0"/>
            <a:chExt cx="6350000" cy="6349975"/>
          </a:xfrm>
        </p:grpSpPr>
        <p:sp>
          <p:nvSpPr>
            <p:cNvPr id="14" name="Freeform 14">
              <a:hlinkClick r:id="rId5" action="ppaction://hlinksldjump"/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9511" r="-9511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1843038" y="3234090"/>
            <a:ext cx="3682349" cy="3682335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D9D9D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1774795" y="3234090"/>
            <a:ext cx="3750592" cy="3750577"/>
            <a:chOff x="0" y="0"/>
            <a:chExt cx="6350000" cy="6349975"/>
          </a:xfrm>
        </p:grpSpPr>
        <p:sp>
          <p:nvSpPr>
            <p:cNvPr id="18" name="Freeform 18">
              <a:hlinkClick r:id="rId7" action="ppaction://hlinksldjump"/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t="-10990" b="-10990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3377793" y="7116238"/>
            <a:ext cx="3615205" cy="1345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3"/>
              </a:lnSpc>
            </a:pPr>
            <a:r>
              <a:rPr lang="en-US" sz="3257">
                <a:solidFill>
                  <a:srgbClr val="303030"/>
                </a:solidFill>
                <a:latin typeface="Montserrat Classic Bold"/>
              </a:rPr>
              <a:t>PROBLEMAS</a:t>
            </a:r>
          </a:p>
          <a:p>
            <a:pPr algn="ctr">
              <a:lnSpc>
                <a:spcPts val="3583"/>
              </a:lnSpc>
            </a:pPr>
            <a:r>
              <a:rPr lang="en-US" sz="3257">
                <a:solidFill>
                  <a:srgbClr val="303030"/>
                </a:solidFill>
                <a:latin typeface="Montserrat Classic Bold"/>
              </a:rPr>
              <a:t>PSICOLÓGICOS E EMOCIONAIS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760635" y="7165502"/>
            <a:ext cx="3474503" cy="1296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2"/>
              </a:lnSpc>
            </a:pPr>
            <a:r>
              <a:rPr lang="en-US" sz="3102">
                <a:solidFill>
                  <a:srgbClr val="303030"/>
                </a:solidFill>
                <a:latin typeface="Montserrat Classic Bold"/>
              </a:rPr>
              <a:t>PROBLEMAS AMBIENTAIS E SOCIAIS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006663" y="7116238"/>
            <a:ext cx="3355100" cy="1345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3"/>
              </a:lnSpc>
            </a:pPr>
            <a:r>
              <a:rPr lang="en-US" sz="3257">
                <a:solidFill>
                  <a:srgbClr val="303030"/>
                </a:solidFill>
                <a:latin typeface="Montserrat Classic Bold"/>
              </a:rPr>
              <a:t>PROBLEMAS GENÉTICOS E BIOLÓGICOS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8DA27F0-CC1F-4DF1-96F1-897961161219}"/>
              </a:ext>
            </a:extLst>
          </p:cNvPr>
          <p:cNvSpPr txBox="1"/>
          <p:nvPr/>
        </p:nvSpPr>
        <p:spPr>
          <a:xfrm>
            <a:off x="16154400" y="9063502"/>
            <a:ext cx="1962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hlinkClick r:id="rId9" action="ppaction://hlinksldjump"/>
              </a:rPr>
              <a:t>MENU</a:t>
            </a:r>
            <a:endParaRPr lang="pt-BR" sz="4800" dirty="0"/>
          </a:p>
        </p:txBody>
      </p:sp>
    </p:spTree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438</Words>
  <Application>Microsoft Office PowerPoint</Application>
  <PresentationFormat>Personalizar</PresentationFormat>
  <Paragraphs>120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8" baseType="lpstr">
      <vt:lpstr>Montserrat Light</vt:lpstr>
      <vt:lpstr>Montserrat Classic Bold</vt:lpstr>
      <vt:lpstr>Calibri</vt:lpstr>
      <vt:lpstr>Arial</vt:lpstr>
      <vt:lpstr>Open Sans Bold</vt:lpstr>
      <vt:lpstr>Montserrat Classic</vt:lpstr>
      <vt:lpstr>Open Sans Light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Hospital Vetor Ícones Médica Assistência Médica Apresentação</dc:title>
  <dc:creator>Aluno</dc:creator>
  <cp:lastModifiedBy>Aluno</cp:lastModifiedBy>
  <cp:revision>3</cp:revision>
  <dcterms:created xsi:type="dcterms:W3CDTF">2006-08-16T00:00:00Z</dcterms:created>
  <dcterms:modified xsi:type="dcterms:W3CDTF">2023-06-23T14:09:22Z</dcterms:modified>
  <dc:identifier>DAFl43AbDYs</dc:identifier>
</cp:coreProperties>
</file>